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11206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 d="100"/>
          <a:sy n="12" d="100"/>
        </p:scale>
        <p:origin x="1304"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34051" y="5891626"/>
            <a:ext cx="43452574" cy="12533242"/>
          </a:xfrm>
        </p:spPr>
        <p:txBody>
          <a:bodyPr anchor="b"/>
          <a:lstStyle>
            <a:lvl1pPr algn="ctr">
              <a:defRPr sz="31496"/>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390085" y="18908198"/>
            <a:ext cx="38340506" cy="8691601"/>
          </a:xfrm>
        </p:spPr>
        <p:txBody>
          <a:bodyPr/>
          <a:lstStyle>
            <a:lvl1pPr marL="0" indent="0" algn="ctr">
              <a:buNone/>
              <a:defRPr sz="12598"/>
            </a:lvl1pPr>
            <a:lvl2pPr marL="2399980" indent="0" algn="ctr">
              <a:buNone/>
              <a:defRPr sz="10499"/>
            </a:lvl2pPr>
            <a:lvl3pPr marL="4799960" indent="0" algn="ctr">
              <a:buNone/>
              <a:defRPr sz="9449"/>
            </a:lvl3pPr>
            <a:lvl4pPr marL="7199940" indent="0" algn="ctr">
              <a:buNone/>
              <a:defRPr sz="8399"/>
            </a:lvl4pPr>
            <a:lvl5pPr marL="9599920" indent="0" algn="ctr">
              <a:buNone/>
              <a:defRPr sz="8399"/>
            </a:lvl5pPr>
            <a:lvl6pPr marL="11999900" indent="0" algn="ctr">
              <a:buNone/>
              <a:defRPr sz="8399"/>
            </a:lvl6pPr>
            <a:lvl7pPr marL="14399880" indent="0" algn="ctr">
              <a:buNone/>
              <a:defRPr sz="8399"/>
            </a:lvl7pPr>
            <a:lvl8pPr marL="16799860" indent="0" algn="ctr">
              <a:buNone/>
              <a:defRPr sz="8399"/>
            </a:lvl8pPr>
            <a:lvl9pPr marL="19199840" indent="0" algn="ctr">
              <a:buNone/>
              <a:defRPr sz="839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FECB1F9-1A55-4CDE-959E-A450F84700C0}" type="datetimeFigureOut">
              <a:rPr lang="es-PE" smtClean="0"/>
              <a:t>27/05/2023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82372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ECB1F9-1A55-4CDE-959E-A450F84700C0}" type="datetimeFigureOut">
              <a:rPr lang="es-PE" smtClean="0"/>
              <a:t>27/05/2023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234987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83236" y="1916653"/>
            <a:ext cx="11022896" cy="3050811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14549" y="1916653"/>
            <a:ext cx="32429678" cy="3050811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ECB1F9-1A55-4CDE-959E-A450F84700C0}" type="datetimeFigureOut">
              <a:rPr lang="es-PE" smtClean="0"/>
              <a:t>27/05/2023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118102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FECB1F9-1A55-4CDE-959E-A450F84700C0}" type="datetimeFigureOut">
              <a:rPr lang="es-PE" smtClean="0"/>
              <a:t>27/05/2023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368781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87924" y="8974945"/>
            <a:ext cx="44091582" cy="14974888"/>
          </a:xfrm>
        </p:spPr>
        <p:txBody>
          <a:bodyPr anchor="b"/>
          <a:lstStyle>
            <a:lvl1pPr>
              <a:defRPr sz="31496"/>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487924" y="24091502"/>
            <a:ext cx="44091582" cy="7874940"/>
          </a:xfrm>
        </p:spPr>
        <p:txBody>
          <a:bodyPr/>
          <a:lstStyle>
            <a:lvl1pPr marL="0" indent="0">
              <a:buNone/>
              <a:defRPr sz="12598">
                <a:solidFill>
                  <a:schemeClr val="tx1"/>
                </a:solidFill>
              </a:defRPr>
            </a:lvl1pPr>
            <a:lvl2pPr marL="2399980" indent="0">
              <a:buNone/>
              <a:defRPr sz="10499">
                <a:solidFill>
                  <a:schemeClr val="tx1">
                    <a:tint val="75000"/>
                  </a:schemeClr>
                </a:solidFill>
              </a:defRPr>
            </a:lvl2pPr>
            <a:lvl3pPr marL="4799960" indent="0">
              <a:buNone/>
              <a:defRPr sz="9449">
                <a:solidFill>
                  <a:schemeClr val="tx1">
                    <a:tint val="75000"/>
                  </a:schemeClr>
                </a:solidFill>
              </a:defRPr>
            </a:lvl3pPr>
            <a:lvl4pPr marL="7199940" indent="0">
              <a:buNone/>
              <a:defRPr sz="8399">
                <a:solidFill>
                  <a:schemeClr val="tx1">
                    <a:tint val="75000"/>
                  </a:schemeClr>
                </a:solidFill>
              </a:defRPr>
            </a:lvl4pPr>
            <a:lvl5pPr marL="9599920" indent="0">
              <a:buNone/>
              <a:defRPr sz="8399">
                <a:solidFill>
                  <a:schemeClr val="tx1">
                    <a:tint val="75000"/>
                  </a:schemeClr>
                </a:solidFill>
              </a:defRPr>
            </a:lvl5pPr>
            <a:lvl6pPr marL="11999900" indent="0">
              <a:buNone/>
              <a:defRPr sz="8399">
                <a:solidFill>
                  <a:schemeClr val="tx1">
                    <a:tint val="75000"/>
                  </a:schemeClr>
                </a:solidFill>
              </a:defRPr>
            </a:lvl6pPr>
            <a:lvl7pPr marL="14399880" indent="0">
              <a:buNone/>
              <a:defRPr sz="8399">
                <a:solidFill>
                  <a:schemeClr val="tx1">
                    <a:tint val="75000"/>
                  </a:schemeClr>
                </a:solidFill>
              </a:defRPr>
            </a:lvl7pPr>
            <a:lvl8pPr marL="16799860" indent="0">
              <a:buNone/>
              <a:defRPr sz="8399">
                <a:solidFill>
                  <a:schemeClr val="tx1">
                    <a:tint val="75000"/>
                  </a:schemeClr>
                </a:solidFill>
              </a:defRPr>
            </a:lvl8pPr>
            <a:lvl9pPr marL="19199840" indent="0">
              <a:buNone/>
              <a:defRPr sz="839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FECB1F9-1A55-4CDE-959E-A450F84700C0}" type="datetimeFigureOut">
              <a:rPr lang="es-PE" smtClean="0"/>
              <a:t>27/05/2023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394720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14546" y="9583264"/>
            <a:ext cx="21726287" cy="22841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5879842" y="9583264"/>
            <a:ext cx="21726287" cy="228415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FECB1F9-1A55-4CDE-959E-A450F84700C0}" type="datetimeFigureOut">
              <a:rPr lang="es-PE" smtClean="0"/>
              <a:t>27/05/2023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6254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21205" y="1916661"/>
            <a:ext cx="44091582" cy="695828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21211" y="8824938"/>
            <a:ext cx="21626438" cy="4324966"/>
          </a:xfrm>
        </p:spPr>
        <p:txBody>
          <a:bodyPr anchor="b"/>
          <a:lstStyle>
            <a:lvl1pPr marL="0" indent="0">
              <a:buNone/>
              <a:defRPr sz="12598" b="1"/>
            </a:lvl1pPr>
            <a:lvl2pPr marL="2399980" indent="0">
              <a:buNone/>
              <a:defRPr sz="10499" b="1"/>
            </a:lvl2pPr>
            <a:lvl3pPr marL="4799960" indent="0">
              <a:buNone/>
              <a:defRPr sz="9449" b="1"/>
            </a:lvl3pPr>
            <a:lvl4pPr marL="7199940" indent="0">
              <a:buNone/>
              <a:defRPr sz="8399" b="1"/>
            </a:lvl4pPr>
            <a:lvl5pPr marL="9599920" indent="0">
              <a:buNone/>
              <a:defRPr sz="8399" b="1"/>
            </a:lvl5pPr>
            <a:lvl6pPr marL="11999900" indent="0">
              <a:buNone/>
              <a:defRPr sz="8399" b="1"/>
            </a:lvl6pPr>
            <a:lvl7pPr marL="14399880" indent="0">
              <a:buNone/>
              <a:defRPr sz="8399" b="1"/>
            </a:lvl7pPr>
            <a:lvl8pPr marL="16799860" indent="0">
              <a:buNone/>
              <a:defRPr sz="8399" b="1"/>
            </a:lvl8pPr>
            <a:lvl9pPr marL="19199840" indent="0">
              <a:buNone/>
              <a:defRPr sz="8399" b="1"/>
            </a:lvl9pPr>
          </a:lstStyle>
          <a:p>
            <a:pPr lvl="0"/>
            <a:r>
              <a:rPr lang="es-ES"/>
              <a:t>Haga clic para modificar los estilos de texto del patrón</a:t>
            </a:r>
          </a:p>
        </p:txBody>
      </p:sp>
      <p:sp>
        <p:nvSpPr>
          <p:cNvPr id="4" name="Content Placeholder 3"/>
          <p:cNvSpPr>
            <a:spLocks noGrp="1"/>
          </p:cNvSpPr>
          <p:nvPr>
            <p:ph sz="half" idx="2"/>
          </p:nvPr>
        </p:nvSpPr>
        <p:spPr>
          <a:xfrm>
            <a:off x="3521211" y="13149904"/>
            <a:ext cx="21626438" cy="193415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5879845" y="8824938"/>
            <a:ext cx="21732945" cy="4324966"/>
          </a:xfrm>
        </p:spPr>
        <p:txBody>
          <a:bodyPr anchor="b"/>
          <a:lstStyle>
            <a:lvl1pPr marL="0" indent="0">
              <a:buNone/>
              <a:defRPr sz="12598" b="1"/>
            </a:lvl1pPr>
            <a:lvl2pPr marL="2399980" indent="0">
              <a:buNone/>
              <a:defRPr sz="10499" b="1"/>
            </a:lvl2pPr>
            <a:lvl3pPr marL="4799960" indent="0">
              <a:buNone/>
              <a:defRPr sz="9449" b="1"/>
            </a:lvl3pPr>
            <a:lvl4pPr marL="7199940" indent="0">
              <a:buNone/>
              <a:defRPr sz="8399" b="1"/>
            </a:lvl4pPr>
            <a:lvl5pPr marL="9599920" indent="0">
              <a:buNone/>
              <a:defRPr sz="8399" b="1"/>
            </a:lvl5pPr>
            <a:lvl6pPr marL="11999900" indent="0">
              <a:buNone/>
              <a:defRPr sz="8399" b="1"/>
            </a:lvl6pPr>
            <a:lvl7pPr marL="14399880" indent="0">
              <a:buNone/>
              <a:defRPr sz="8399" b="1"/>
            </a:lvl7pPr>
            <a:lvl8pPr marL="16799860" indent="0">
              <a:buNone/>
              <a:defRPr sz="8399" b="1"/>
            </a:lvl8pPr>
            <a:lvl9pPr marL="19199840" indent="0">
              <a:buNone/>
              <a:defRPr sz="8399" b="1"/>
            </a:lvl9pPr>
          </a:lstStyle>
          <a:p>
            <a:pPr lvl="0"/>
            <a:r>
              <a:rPr lang="es-ES"/>
              <a:t>Haga clic para modificar los estilos de texto del patrón</a:t>
            </a:r>
          </a:p>
        </p:txBody>
      </p:sp>
      <p:sp>
        <p:nvSpPr>
          <p:cNvPr id="6" name="Content Placeholder 5"/>
          <p:cNvSpPr>
            <a:spLocks noGrp="1"/>
          </p:cNvSpPr>
          <p:nvPr>
            <p:ph sz="quarter" idx="4"/>
          </p:nvPr>
        </p:nvSpPr>
        <p:spPr>
          <a:xfrm>
            <a:off x="25879845" y="13149904"/>
            <a:ext cx="21732945" cy="193415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FECB1F9-1A55-4CDE-959E-A450F84700C0}" type="datetimeFigureOut">
              <a:rPr lang="es-PE" smtClean="0"/>
              <a:t>27/05/2023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162175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FECB1F9-1A55-4CDE-959E-A450F84700C0}" type="datetimeFigureOut">
              <a:rPr lang="es-PE" smtClean="0"/>
              <a:t>27/05/2023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17047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CB1F9-1A55-4CDE-959E-A450F84700C0}" type="datetimeFigureOut">
              <a:rPr lang="es-PE" smtClean="0"/>
              <a:t>27/05/2023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225583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1205" y="2399982"/>
            <a:ext cx="16487748" cy="8399939"/>
          </a:xfrm>
        </p:spPr>
        <p:txBody>
          <a:bodyPr anchor="b"/>
          <a:lstStyle>
            <a:lvl1pPr>
              <a:defRPr sz="167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732945" y="5183304"/>
            <a:ext cx="25879842" cy="25583147"/>
          </a:xfrm>
        </p:spPr>
        <p:txBody>
          <a:bodyPr/>
          <a:lstStyle>
            <a:lvl1pPr>
              <a:defRPr sz="16798"/>
            </a:lvl1pPr>
            <a:lvl2pPr>
              <a:defRPr sz="14698"/>
            </a:lvl2pPr>
            <a:lvl3pPr>
              <a:defRPr sz="12598"/>
            </a:lvl3pPr>
            <a:lvl4pPr>
              <a:defRPr sz="10499"/>
            </a:lvl4pPr>
            <a:lvl5pPr>
              <a:defRPr sz="10499"/>
            </a:lvl5pPr>
            <a:lvl6pPr>
              <a:defRPr sz="10499"/>
            </a:lvl6pPr>
            <a:lvl7pPr>
              <a:defRPr sz="10499"/>
            </a:lvl7pPr>
            <a:lvl8pPr>
              <a:defRPr sz="10499"/>
            </a:lvl8pPr>
            <a:lvl9pPr>
              <a:defRPr sz="104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21205" y="10799922"/>
            <a:ext cx="16487748" cy="20008190"/>
          </a:xfrm>
        </p:spPr>
        <p:txBody>
          <a:bodyPr/>
          <a:lstStyle>
            <a:lvl1pPr marL="0" indent="0">
              <a:buNone/>
              <a:defRPr sz="8399"/>
            </a:lvl1pPr>
            <a:lvl2pPr marL="2399980" indent="0">
              <a:buNone/>
              <a:defRPr sz="7349"/>
            </a:lvl2pPr>
            <a:lvl3pPr marL="4799960" indent="0">
              <a:buNone/>
              <a:defRPr sz="6299"/>
            </a:lvl3pPr>
            <a:lvl4pPr marL="7199940" indent="0">
              <a:buNone/>
              <a:defRPr sz="5249"/>
            </a:lvl4pPr>
            <a:lvl5pPr marL="9599920" indent="0">
              <a:buNone/>
              <a:defRPr sz="5249"/>
            </a:lvl5pPr>
            <a:lvl6pPr marL="11999900" indent="0">
              <a:buNone/>
              <a:defRPr sz="5249"/>
            </a:lvl6pPr>
            <a:lvl7pPr marL="14399880" indent="0">
              <a:buNone/>
              <a:defRPr sz="5249"/>
            </a:lvl7pPr>
            <a:lvl8pPr marL="16799860" indent="0">
              <a:buNone/>
              <a:defRPr sz="5249"/>
            </a:lvl8pPr>
            <a:lvl9pPr marL="19199840" indent="0">
              <a:buNone/>
              <a:defRPr sz="524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ECB1F9-1A55-4CDE-959E-A450F84700C0}" type="datetimeFigureOut">
              <a:rPr lang="es-PE" smtClean="0"/>
              <a:t>27/05/2023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407676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21205" y="2399982"/>
            <a:ext cx="16487748" cy="8399939"/>
          </a:xfrm>
        </p:spPr>
        <p:txBody>
          <a:bodyPr anchor="b"/>
          <a:lstStyle>
            <a:lvl1pPr>
              <a:defRPr sz="167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732945" y="5183304"/>
            <a:ext cx="25879842" cy="25583147"/>
          </a:xfrm>
        </p:spPr>
        <p:txBody>
          <a:bodyPr anchor="t"/>
          <a:lstStyle>
            <a:lvl1pPr marL="0" indent="0">
              <a:buNone/>
              <a:defRPr sz="16798"/>
            </a:lvl1pPr>
            <a:lvl2pPr marL="2399980" indent="0">
              <a:buNone/>
              <a:defRPr sz="14698"/>
            </a:lvl2pPr>
            <a:lvl3pPr marL="4799960" indent="0">
              <a:buNone/>
              <a:defRPr sz="12598"/>
            </a:lvl3pPr>
            <a:lvl4pPr marL="7199940" indent="0">
              <a:buNone/>
              <a:defRPr sz="10499"/>
            </a:lvl4pPr>
            <a:lvl5pPr marL="9599920" indent="0">
              <a:buNone/>
              <a:defRPr sz="10499"/>
            </a:lvl5pPr>
            <a:lvl6pPr marL="11999900" indent="0">
              <a:buNone/>
              <a:defRPr sz="10499"/>
            </a:lvl6pPr>
            <a:lvl7pPr marL="14399880" indent="0">
              <a:buNone/>
              <a:defRPr sz="10499"/>
            </a:lvl7pPr>
            <a:lvl8pPr marL="16799860" indent="0">
              <a:buNone/>
              <a:defRPr sz="10499"/>
            </a:lvl8pPr>
            <a:lvl9pPr marL="19199840" indent="0">
              <a:buNone/>
              <a:defRPr sz="104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21205" y="10799922"/>
            <a:ext cx="16487748" cy="20008190"/>
          </a:xfrm>
        </p:spPr>
        <p:txBody>
          <a:bodyPr/>
          <a:lstStyle>
            <a:lvl1pPr marL="0" indent="0">
              <a:buNone/>
              <a:defRPr sz="8399"/>
            </a:lvl1pPr>
            <a:lvl2pPr marL="2399980" indent="0">
              <a:buNone/>
              <a:defRPr sz="7349"/>
            </a:lvl2pPr>
            <a:lvl3pPr marL="4799960" indent="0">
              <a:buNone/>
              <a:defRPr sz="6299"/>
            </a:lvl3pPr>
            <a:lvl4pPr marL="7199940" indent="0">
              <a:buNone/>
              <a:defRPr sz="5249"/>
            </a:lvl4pPr>
            <a:lvl5pPr marL="9599920" indent="0">
              <a:buNone/>
              <a:defRPr sz="5249"/>
            </a:lvl5pPr>
            <a:lvl6pPr marL="11999900" indent="0">
              <a:buNone/>
              <a:defRPr sz="5249"/>
            </a:lvl6pPr>
            <a:lvl7pPr marL="14399880" indent="0">
              <a:buNone/>
              <a:defRPr sz="5249"/>
            </a:lvl7pPr>
            <a:lvl8pPr marL="16799860" indent="0">
              <a:buNone/>
              <a:defRPr sz="5249"/>
            </a:lvl8pPr>
            <a:lvl9pPr marL="19199840" indent="0">
              <a:buNone/>
              <a:defRPr sz="5249"/>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FECB1F9-1A55-4CDE-959E-A450F84700C0}" type="datetimeFigureOut">
              <a:rPr lang="es-PE" smtClean="0"/>
              <a:t>27/05/2023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7818959-E8D7-4A38-A418-952EA4A3F06B}" type="slidenum">
              <a:rPr lang="es-PE" smtClean="0"/>
              <a:t>‹Nº›</a:t>
            </a:fld>
            <a:endParaRPr lang="es-PE"/>
          </a:p>
        </p:txBody>
      </p:sp>
    </p:spTree>
    <p:extLst>
      <p:ext uri="{BB962C8B-B14F-4D97-AF65-F5344CB8AC3E}">
        <p14:creationId xmlns:p14="http://schemas.microsoft.com/office/powerpoint/2010/main" val="164700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4547" y="1916661"/>
            <a:ext cx="44091582" cy="695828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14547" y="9583264"/>
            <a:ext cx="44091582" cy="2284150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14546" y="33366432"/>
            <a:ext cx="11502152" cy="1916653"/>
          </a:xfrm>
          <a:prstGeom prst="rect">
            <a:avLst/>
          </a:prstGeom>
        </p:spPr>
        <p:txBody>
          <a:bodyPr vert="horz" lIns="91440" tIns="45720" rIns="91440" bIns="45720" rtlCol="0" anchor="ctr"/>
          <a:lstStyle>
            <a:lvl1pPr algn="l">
              <a:defRPr sz="6299">
                <a:solidFill>
                  <a:schemeClr val="tx1">
                    <a:tint val="75000"/>
                  </a:schemeClr>
                </a:solidFill>
              </a:defRPr>
            </a:lvl1pPr>
          </a:lstStyle>
          <a:p>
            <a:fld id="{FFECB1F9-1A55-4CDE-959E-A450F84700C0}" type="datetimeFigureOut">
              <a:rPr lang="es-PE" smtClean="0"/>
              <a:t>27/05/2023</a:t>
            </a:fld>
            <a:endParaRPr lang="es-PE"/>
          </a:p>
        </p:txBody>
      </p:sp>
      <p:sp>
        <p:nvSpPr>
          <p:cNvPr id="5" name="Footer Placeholder 4"/>
          <p:cNvSpPr>
            <a:spLocks noGrp="1"/>
          </p:cNvSpPr>
          <p:nvPr>
            <p:ph type="ftr" sz="quarter" idx="3"/>
          </p:nvPr>
        </p:nvSpPr>
        <p:spPr>
          <a:xfrm>
            <a:off x="16933724" y="33366432"/>
            <a:ext cx="17253228" cy="1916653"/>
          </a:xfrm>
          <a:prstGeom prst="rect">
            <a:avLst/>
          </a:prstGeom>
        </p:spPr>
        <p:txBody>
          <a:bodyPr vert="horz" lIns="91440" tIns="45720" rIns="91440" bIns="45720" rtlCol="0" anchor="ctr"/>
          <a:lstStyle>
            <a:lvl1pPr algn="ctr">
              <a:defRPr sz="6299">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36103977" y="33366432"/>
            <a:ext cx="11502152" cy="1916653"/>
          </a:xfrm>
          <a:prstGeom prst="rect">
            <a:avLst/>
          </a:prstGeom>
        </p:spPr>
        <p:txBody>
          <a:bodyPr vert="horz" lIns="91440" tIns="45720" rIns="91440" bIns="45720" rtlCol="0" anchor="ctr"/>
          <a:lstStyle>
            <a:lvl1pPr algn="r">
              <a:defRPr sz="6299">
                <a:solidFill>
                  <a:schemeClr val="tx1">
                    <a:tint val="75000"/>
                  </a:schemeClr>
                </a:solidFill>
              </a:defRPr>
            </a:lvl1pPr>
          </a:lstStyle>
          <a:p>
            <a:fld id="{27818959-E8D7-4A38-A418-952EA4A3F06B}" type="slidenum">
              <a:rPr lang="es-PE" smtClean="0"/>
              <a:t>‹Nº›</a:t>
            </a:fld>
            <a:endParaRPr lang="es-PE"/>
          </a:p>
        </p:txBody>
      </p:sp>
    </p:spTree>
    <p:extLst>
      <p:ext uri="{BB962C8B-B14F-4D97-AF65-F5344CB8AC3E}">
        <p14:creationId xmlns:p14="http://schemas.microsoft.com/office/powerpoint/2010/main" val="3084998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99960" rtl="0" eaLnBrk="1" latinLnBrk="0" hangingPunct="1">
        <a:lnSpc>
          <a:spcPct val="90000"/>
        </a:lnSpc>
        <a:spcBef>
          <a:spcPct val="0"/>
        </a:spcBef>
        <a:buNone/>
        <a:defRPr sz="23097" kern="1200">
          <a:solidFill>
            <a:schemeClr val="tx1"/>
          </a:solidFill>
          <a:latin typeface="+mj-lt"/>
          <a:ea typeface="+mj-ea"/>
          <a:cs typeface="+mj-cs"/>
        </a:defRPr>
      </a:lvl1pPr>
    </p:titleStyle>
    <p:bodyStyle>
      <a:lvl1pPr marL="1199990" indent="-1199990" algn="l" defTabSz="4799960" rtl="0" eaLnBrk="1" latinLnBrk="0" hangingPunct="1">
        <a:lnSpc>
          <a:spcPct val="90000"/>
        </a:lnSpc>
        <a:spcBef>
          <a:spcPts val="5249"/>
        </a:spcBef>
        <a:buFont typeface="Arial" panose="020B0604020202020204" pitchFamily="34" charset="0"/>
        <a:buChar char="•"/>
        <a:defRPr sz="14698" kern="1200">
          <a:solidFill>
            <a:schemeClr val="tx1"/>
          </a:solidFill>
          <a:latin typeface="+mn-lt"/>
          <a:ea typeface="+mn-ea"/>
          <a:cs typeface="+mn-cs"/>
        </a:defRPr>
      </a:lvl1pPr>
      <a:lvl2pPr marL="3599970" indent="-1199990" algn="l" defTabSz="4799960" rtl="0" eaLnBrk="1" latinLnBrk="0" hangingPunct="1">
        <a:lnSpc>
          <a:spcPct val="90000"/>
        </a:lnSpc>
        <a:spcBef>
          <a:spcPts val="2625"/>
        </a:spcBef>
        <a:buFont typeface="Arial" panose="020B0604020202020204" pitchFamily="34" charset="0"/>
        <a:buChar char="•"/>
        <a:defRPr sz="12598" kern="1200">
          <a:solidFill>
            <a:schemeClr val="tx1"/>
          </a:solidFill>
          <a:latin typeface="+mn-lt"/>
          <a:ea typeface="+mn-ea"/>
          <a:cs typeface="+mn-cs"/>
        </a:defRPr>
      </a:lvl2pPr>
      <a:lvl3pPr marL="5999950" indent="-1199990" algn="l" defTabSz="4799960" rtl="0" eaLnBrk="1" latinLnBrk="0" hangingPunct="1">
        <a:lnSpc>
          <a:spcPct val="90000"/>
        </a:lnSpc>
        <a:spcBef>
          <a:spcPts val="2625"/>
        </a:spcBef>
        <a:buFont typeface="Arial" panose="020B0604020202020204" pitchFamily="34" charset="0"/>
        <a:buChar char="•"/>
        <a:defRPr sz="10499" kern="1200">
          <a:solidFill>
            <a:schemeClr val="tx1"/>
          </a:solidFill>
          <a:latin typeface="+mn-lt"/>
          <a:ea typeface="+mn-ea"/>
          <a:cs typeface="+mn-cs"/>
        </a:defRPr>
      </a:lvl3pPr>
      <a:lvl4pPr marL="839993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4pPr>
      <a:lvl5pPr marL="1079991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5pPr>
      <a:lvl6pPr marL="1319989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6pPr>
      <a:lvl7pPr marL="1559987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7pPr>
      <a:lvl8pPr marL="1799985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8pPr>
      <a:lvl9pPr marL="20399830" indent="-1199990" algn="l" defTabSz="4799960" rtl="0" eaLnBrk="1" latinLnBrk="0" hangingPunct="1">
        <a:lnSpc>
          <a:spcPct val="90000"/>
        </a:lnSpc>
        <a:spcBef>
          <a:spcPts val="2625"/>
        </a:spcBef>
        <a:buFont typeface="Arial" panose="020B0604020202020204" pitchFamily="34" charset="0"/>
        <a:buChar char="•"/>
        <a:defRPr sz="9449" kern="1200">
          <a:solidFill>
            <a:schemeClr val="tx1"/>
          </a:solidFill>
          <a:latin typeface="+mn-lt"/>
          <a:ea typeface="+mn-ea"/>
          <a:cs typeface="+mn-cs"/>
        </a:defRPr>
      </a:lvl9pPr>
    </p:bodyStyle>
    <p:otherStyle>
      <a:defPPr>
        <a:defRPr lang="en-US"/>
      </a:defPPr>
      <a:lvl1pPr marL="0" algn="l" defTabSz="4799960" rtl="0" eaLnBrk="1" latinLnBrk="0" hangingPunct="1">
        <a:defRPr sz="9449" kern="1200">
          <a:solidFill>
            <a:schemeClr val="tx1"/>
          </a:solidFill>
          <a:latin typeface="+mn-lt"/>
          <a:ea typeface="+mn-ea"/>
          <a:cs typeface="+mn-cs"/>
        </a:defRPr>
      </a:lvl1pPr>
      <a:lvl2pPr marL="2399980" algn="l" defTabSz="4799960" rtl="0" eaLnBrk="1" latinLnBrk="0" hangingPunct="1">
        <a:defRPr sz="9449" kern="1200">
          <a:solidFill>
            <a:schemeClr val="tx1"/>
          </a:solidFill>
          <a:latin typeface="+mn-lt"/>
          <a:ea typeface="+mn-ea"/>
          <a:cs typeface="+mn-cs"/>
        </a:defRPr>
      </a:lvl2pPr>
      <a:lvl3pPr marL="4799960" algn="l" defTabSz="4799960" rtl="0" eaLnBrk="1" latinLnBrk="0" hangingPunct="1">
        <a:defRPr sz="9449" kern="1200">
          <a:solidFill>
            <a:schemeClr val="tx1"/>
          </a:solidFill>
          <a:latin typeface="+mn-lt"/>
          <a:ea typeface="+mn-ea"/>
          <a:cs typeface="+mn-cs"/>
        </a:defRPr>
      </a:lvl3pPr>
      <a:lvl4pPr marL="7199940" algn="l" defTabSz="4799960" rtl="0" eaLnBrk="1" latinLnBrk="0" hangingPunct="1">
        <a:defRPr sz="9449" kern="1200">
          <a:solidFill>
            <a:schemeClr val="tx1"/>
          </a:solidFill>
          <a:latin typeface="+mn-lt"/>
          <a:ea typeface="+mn-ea"/>
          <a:cs typeface="+mn-cs"/>
        </a:defRPr>
      </a:lvl4pPr>
      <a:lvl5pPr marL="9599920" algn="l" defTabSz="4799960" rtl="0" eaLnBrk="1" latinLnBrk="0" hangingPunct="1">
        <a:defRPr sz="9449" kern="1200">
          <a:solidFill>
            <a:schemeClr val="tx1"/>
          </a:solidFill>
          <a:latin typeface="+mn-lt"/>
          <a:ea typeface="+mn-ea"/>
          <a:cs typeface="+mn-cs"/>
        </a:defRPr>
      </a:lvl5pPr>
      <a:lvl6pPr marL="11999900" algn="l" defTabSz="4799960" rtl="0" eaLnBrk="1" latinLnBrk="0" hangingPunct="1">
        <a:defRPr sz="9449" kern="1200">
          <a:solidFill>
            <a:schemeClr val="tx1"/>
          </a:solidFill>
          <a:latin typeface="+mn-lt"/>
          <a:ea typeface="+mn-ea"/>
          <a:cs typeface="+mn-cs"/>
        </a:defRPr>
      </a:lvl6pPr>
      <a:lvl7pPr marL="14399880" algn="l" defTabSz="4799960" rtl="0" eaLnBrk="1" latinLnBrk="0" hangingPunct="1">
        <a:defRPr sz="9449" kern="1200">
          <a:solidFill>
            <a:schemeClr val="tx1"/>
          </a:solidFill>
          <a:latin typeface="+mn-lt"/>
          <a:ea typeface="+mn-ea"/>
          <a:cs typeface="+mn-cs"/>
        </a:defRPr>
      </a:lvl7pPr>
      <a:lvl8pPr marL="16799860" algn="l" defTabSz="4799960" rtl="0" eaLnBrk="1" latinLnBrk="0" hangingPunct="1">
        <a:defRPr sz="9449" kern="1200">
          <a:solidFill>
            <a:schemeClr val="tx1"/>
          </a:solidFill>
          <a:latin typeface="+mn-lt"/>
          <a:ea typeface="+mn-ea"/>
          <a:cs typeface="+mn-cs"/>
        </a:defRPr>
      </a:lvl8pPr>
      <a:lvl9pPr marL="19199840" algn="l" defTabSz="4799960" rtl="0" eaLnBrk="1" latinLnBrk="0" hangingPunct="1">
        <a:defRPr sz="9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yolanda.prevost@pucp.edu.pe"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lmatosf@pucp.pe"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1127469-45B2-0D20-10F9-667EF07D18DA}"/>
              </a:ext>
            </a:extLst>
          </p:cNvPr>
          <p:cNvSpPr/>
          <p:nvPr/>
        </p:nvSpPr>
        <p:spPr>
          <a:xfrm>
            <a:off x="522135" y="579294"/>
            <a:ext cx="50330304" cy="339442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6000" dirty="0">
                <a:latin typeface="Arial" panose="020B0604020202020204" pitchFamily="34" charset="0"/>
                <a:cs typeface="Arial" panose="020B0604020202020204" pitchFamily="34" charset="0"/>
              </a:rPr>
              <a:t>“Situations in the Clinical Learning Environment”: An instrument to assess the tutor motivational style with a circumplex approach. Pilot study.</a:t>
            </a:r>
          </a:p>
          <a:p>
            <a:pPr algn="ctr"/>
            <a:endParaRPr lang="es-PE" sz="1400" dirty="0">
              <a:latin typeface="Arial" panose="020B0604020202020204" pitchFamily="34" charset="0"/>
              <a:cs typeface="Arial" panose="020B0604020202020204" pitchFamily="34" charset="0"/>
            </a:endParaRPr>
          </a:p>
          <a:p>
            <a:pPr algn="ctr"/>
            <a:r>
              <a:rPr lang="es-PE" sz="4000" dirty="0">
                <a:latin typeface="Arial" panose="020B0604020202020204" pitchFamily="34" charset="0"/>
                <a:cs typeface="Arial" panose="020B0604020202020204" pitchFamily="34" charset="0"/>
              </a:rPr>
              <a:t>Yolanda Prevost Ruiz</a:t>
            </a:r>
            <a:r>
              <a:rPr lang="es-PE" sz="4000" baseline="30000" dirty="0">
                <a:latin typeface="Arial" panose="020B0604020202020204" pitchFamily="34" charset="0"/>
                <a:cs typeface="Arial" panose="020B0604020202020204" pitchFamily="34" charset="0"/>
              </a:rPr>
              <a:t>1</a:t>
            </a:r>
            <a:r>
              <a:rPr lang="es-PE" sz="4000" dirty="0">
                <a:latin typeface="Arial" panose="020B0604020202020204" pitchFamily="34" charset="0"/>
                <a:cs typeface="Arial" panose="020B0604020202020204" pitchFamily="34" charset="0"/>
              </a:rPr>
              <a:t>, Lennia Matos</a:t>
            </a:r>
            <a:r>
              <a:rPr lang="es-PE" sz="4000" baseline="30000" dirty="0">
                <a:latin typeface="Arial" panose="020B0604020202020204" pitchFamily="34" charset="0"/>
                <a:cs typeface="Arial" panose="020B0604020202020204" pitchFamily="34" charset="0"/>
              </a:rPr>
              <a:t>1</a:t>
            </a:r>
            <a:r>
              <a:rPr lang="es-PE" sz="4000" dirty="0">
                <a:latin typeface="Arial" panose="020B0604020202020204" pitchFamily="34" charset="0"/>
                <a:cs typeface="Arial" panose="020B0604020202020204" pitchFamily="34" charset="0"/>
              </a:rPr>
              <a:t>, Rafael Gargurevich</a:t>
            </a:r>
            <a:r>
              <a:rPr lang="es-PE" sz="4000" baseline="30000" dirty="0">
                <a:latin typeface="Arial" panose="020B0604020202020204" pitchFamily="34" charset="0"/>
                <a:cs typeface="Arial" panose="020B0604020202020204" pitchFamily="34" charset="0"/>
              </a:rPr>
              <a:t>1</a:t>
            </a:r>
            <a:r>
              <a:rPr lang="es-PE" sz="4000" dirty="0">
                <a:latin typeface="Arial" panose="020B0604020202020204" pitchFamily="34" charset="0"/>
                <a:cs typeface="Arial" panose="020B0604020202020204" pitchFamily="34" charset="0"/>
              </a:rPr>
              <a:t>, César Orsini</a:t>
            </a:r>
            <a:r>
              <a:rPr lang="es-PE" sz="4000" baseline="30000" dirty="0">
                <a:latin typeface="Arial" panose="020B0604020202020204" pitchFamily="34" charset="0"/>
                <a:cs typeface="Arial" panose="020B0604020202020204" pitchFamily="34" charset="0"/>
              </a:rPr>
              <a:t>2</a:t>
            </a:r>
            <a:r>
              <a:rPr lang="es-PE" sz="4000" dirty="0">
                <a:latin typeface="Arial" panose="020B0604020202020204" pitchFamily="34" charset="0"/>
                <a:cs typeface="Arial" panose="020B0604020202020204" pitchFamily="34" charset="0"/>
              </a:rPr>
              <a:t> </a:t>
            </a:r>
          </a:p>
          <a:p>
            <a:pPr algn="ctr"/>
            <a:r>
              <a:rPr lang="es-PE" sz="4000" baseline="30000" dirty="0">
                <a:latin typeface="Arial" panose="020B0604020202020204" pitchFamily="34" charset="0"/>
                <a:cs typeface="Arial" panose="020B0604020202020204" pitchFamily="34" charset="0"/>
              </a:rPr>
              <a:t>1</a:t>
            </a:r>
            <a:r>
              <a:rPr lang="es-PE" sz="4000" dirty="0">
                <a:latin typeface="Arial" panose="020B0604020202020204" pitchFamily="34" charset="0"/>
                <a:cs typeface="Arial" panose="020B0604020202020204" pitchFamily="34" charset="0"/>
              </a:rPr>
              <a:t>Pontifical Catholic University of Peru, </a:t>
            </a:r>
            <a:r>
              <a:rPr lang="es-PE" sz="4000" baseline="30000" dirty="0">
                <a:latin typeface="Arial" panose="020B0604020202020204" pitchFamily="34" charset="0"/>
                <a:cs typeface="Arial" panose="020B0604020202020204" pitchFamily="34" charset="0"/>
              </a:rPr>
              <a:t>2</a:t>
            </a:r>
            <a:r>
              <a:rPr lang="es-PE" sz="4000" dirty="0">
                <a:latin typeface="Arial" panose="020B0604020202020204" pitchFamily="34" charset="0"/>
                <a:cs typeface="Arial" panose="020B0604020202020204" pitchFamily="34" charset="0"/>
              </a:rPr>
              <a:t>University of East Anglia UK</a:t>
            </a:r>
          </a:p>
          <a:p>
            <a:pPr algn="ctr"/>
            <a:endParaRPr lang="es-PE" sz="2400" dirty="0"/>
          </a:p>
        </p:txBody>
      </p:sp>
      <p:sp>
        <p:nvSpPr>
          <p:cNvPr id="5" name="Rectángulo 4">
            <a:extLst>
              <a:ext uri="{FF2B5EF4-FFF2-40B4-BE49-F238E27FC236}">
                <a16:creationId xmlns:a16="http://schemas.microsoft.com/office/drawing/2014/main" id="{3A1E9592-383C-F1FC-DF1E-C8851B098BDF}"/>
              </a:ext>
            </a:extLst>
          </p:cNvPr>
          <p:cNvSpPr/>
          <p:nvPr/>
        </p:nvSpPr>
        <p:spPr>
          <a:xfrm>
            <a:off x="522135" y="4433703"/>
            <a:ext cx="19452884" cy="6343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500" b="1" dirty="0">
                <a:solidFill>
                  <a:schemeClr val="tx1"/>
                </a:solidFill>
                <a:latin typeface="Arial" panose="020B0604020202020204" pitchFamily="34" charset="0"/>
                <a:cs typeface="Arial" panose="020B0604020202020204" pitchFamily="34" charset="0"/>
              </a:rPr>
              <a:t>Introduction</a:t>
            </a:r>
          </a:p>
          <a:p>
            <a:pPr algn="ctr"/>
            <a:endParaRPr lang="es-PE" sz="2600" dirty="0">
              <a:solidFill>
                <a:schemeClr val="tx1"/>
              </a:solidFill>
            </a:endParaRPr>
          </a:p>
          <a:p>
            <a:pPr lvl="1" algn="just"/>
            <a:r>
              <a:rPr lang="en-US" sz="2500" dirty="0">
                <a:solidFill>
                  <a:schemeClr val="tx1"/>
                </a:solidFill>
                <a:latin typeface="Arial" panose="020B0604020202020204" pitchFamily="34" charset="0"/>
                <a:cs typeface="Arial" panose="020B0604020202020204" pitchFamily="34" charset="0"/>
              </a:rPr>
              <a:t>According to Self-Determination Theory (SDT), social contexts can promote or thwart basic psychological needs (autonomy/competence/relatedness). </a:t>
            </a:r>
          </a:p>
          <a:p>
            <a:pPr lvl="1" algn="just"/>
            <a:endParaRPr lang="en-US" sz="2500" dirty="0">
              <a:solidFill>
                <a:schemeClr val="tx1"/>
              </a:solidFill>
              <a:latin typeface="Arial" panose="020B0604020202020204" pitchFamily="34" charset="0"/>
              <a:cs typeface="Arial" panose="020B0604020202020204" pitchFamily="34" charset="0"/>
            </a:endParaRPr>
          </a:p>
          <a:p>
            <a:pPr lvl="1" algn="just"/>
            <a:r>
              <a:rPr lang="en-US" sz="2500" dirty="0">
                <a:solidFill>
                  <a:schemeClr val="tx1"/>
                </a:solidFill>
                <a:latin typeface="Arial" panose="020B0604020202020204" pitchFamily="34" charset="0"/>
                <a:cs typeface="Arial" panose="020B0604020202020204" pitchFamily="34" charset="0"/>
              </a:rPr>
              <a:t>In postgraduate medical education, tutor-student interactions occur in an environment characterized by hierarchy and power relations, usually associated with ill-being. This has raised concern on medical education institutions worldwide.</a:t>
            </a:r>
          </a:p>
          <a:p>
            <a:pPr lvl="1" algn="just"/>
            <a:endParaRPr lang="en-US" sz="2500" dirty="0">
              <a:solidFill>
                <a:schemeClr val="tx1"/>
              </a:solidFill>
              <a:latin typeface="Arial" panose="020B0604020202020204" pitchFamily="34" charset="0"/>
              <a:cs typeface="Arial" panose="020B0604020202020204" pitchFamily="34" charset="0"/>
            </a:endParaRPr>
          </a:p>
          <a:p>
            <a:pPr lvl="1" algn="just"/>
            <a:r>
              <a:rPr lang="en-US" sz="2500" dirty="0">
                <a:solidFill>
                  <a:schemeClr val="tx1"/>
                </a:solidFill>
                <a:latin typeface="Arial" panose="020B0604020202020204" pitchFamily="34" charset="0"/>
                <a:cs typeface="Arial" panose="020B0604020202020204" pitchFamily="34" charset="0"/>
              </a:rPr>
              <a:t>Clinical tutor opportunities to: (a) Motivate the residents are framed in the clinical practice, far from the traditional classroom setting, so there is the necessity to adapt/develop instruments that accurately define the need-supportive and need-thwarting (teaching) practices, allowing us to gain understanding of this particular setting and culture.</a:t>
            </a:r>
          </a:p>
          <a:p>
            <a:pPr lvl="1" algn="just"/>
            <a:endParaRPr lang="en-US" sz="2500" dirty="0">
              <a:solidFill>
                <a:schemeClr val="tx1"/>
              </a:solidFill>
              <a:latin typeface="Arial" panose="020B0604020202020204" pitchFamily="34" charset="0"/>
              <a:cs typeface="Arial" panose="020B0604020202020204" pitchFamily="34" charset="0"/>
            </a:endParaRPr>
          </a:p>
          <a:p>
            <a:pPr lvl="1" algn="just"/>
            <a:r>
              <a:rPr lang="en-US" sz="2500" b="1" dirty="0">
                <a:solidFill>
                  <a:schemeClr val="tx1"/>
                </a:solidFill>
                <a:latin typeface="Arial" panose="020B0604020202020204" pitchFamily="34" charset="0"/>
                <a:cs typeface="Arial" panose="020B0604020202020204" pitchFamily="34" charset="0"/>
              </a:rPr>
              <a:t>Our aim</a:t>
            </a:r>
            <a:r>
              <a:rPr lang="en-US" sz="2500" dirty="0">
                <a:solidFill>
                  <a:schemeClr val="tx1"/>
                </a:solidFill>
                <a:latin typeface="Arial" panose="020B0604020202020204" pitchFamily="34" charset="0"/>
                <a:cs typeface="Arial" panose="020B0604020202020204" pitchFamily="34" charset="0"/>
              </a:rPr>
              <a:t>: To adapt the Situation-in-School Questionnaire-Higher Education (SISQ-HE) to the clinical learning-environment </a:t>
            </a:r>
          </a:p>
        </p:txBody>
      </p:sp>
      <p:sp>
        <p:nvSpPr>
          <p:cNvPr id="6" name="Rectángulo 5">
            <a:extLst>
              <a:ext uri="{FF2B5EF4-FFF2-40B4-BE49-F238E27FC236}">
                <a16:creationId xmlns:a16="http://schemas.microsoft.com/office/drawing/2014/main" id="{F787C966-316A-34CF-D2F0-60E509551E35}"/>
              </a:ext>
            </a:extLst>
          </p:cNvPr>
          <p:cNvSpPr/>
          <p:nvPr/>
        </p:nvSpPr>
        <p:spPr>
          <a:xfrm>
            <a:off x="522135" y="11287280"/>
            <a:ext cx="19452884" cy="239529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3500" b="1" dirty="0">
              <a:solidFill>
                <a:schemeClr val="tx1"/>
              </a:solidFill>
              <a:latin typeface="Arial" panose="020B0604020202020204" pitchFamily="34" charset="0"/>
              <a:cs typeface="Arial" panose="020B0604020202020204" pitchFamily="34" charset="0"/>
            </a:endParaRPr>
          </a:p>
          <a:p>
            <a:pPr algn="ctr"/>
            <a:endParaRPr lang="es-PE" sz="3500" b="1" dirty="0">
              <a:solidFill>
                <a:schemeClr val="tx1"/>
              </a:solidFill>
              <a:latin typeface="Arial" panose="020B0604020202020204" pitchFamily="34" charset="0"/>
              <a:cs typeface="Arial" panose="020B0604020202020204" pitchFamily="34" charset="0"/>
            </a:endParaRPr>
          </a:p>
          <a:p>
            <a:pPr algn="ctr"/>
            <a:r>
              <a:rPr lang="es-PE" sz="3500" b="1" dirty="0">
                <a:solidFill>
                  <a:schemeClr val="tx1"/>
                </a:solidFill>
                <a:latin typeface="Arial" panose="020B0604020202020204" pitchFamily="34" charset="0"/>
                <a:cs typeface="Arial" panose="020B0604020202020204" pitchFamily="34" charset="0"/>
              </a:rPr>
              <a:t>Method</a:t>
            </a:r>
          </a:p>
          <a:p>
            <a:pPr algn="ctr"/>
            <a:endParaRPr lang="es-PE" sz="2500" dirty="0">
              <a:solidFill>
                <a:schemeClr val="tx1"/>
              </a:solidFill>
              <a:latin typeface="Arial" panose="020B0604020202020204" pitchFamily="34" charset="0"/>
              <a:cs typeface="Arial" panose="020B0604020202020204" pitchFamily="34" charset="0"/>
            </a:endParaRPr>
          </a:p>
          <a:p>
            <a:r>
              <a:rPr lang="es-PE" sz="3000" b="1" dirty="0">
                <a:solidFill>
                  <a:schemeClr val="tx1"/>
                </a:solidFill>
                <a:latin typeface="Arial" panose="020B0604020202020204" pitchFamily="34" charset="0"/>
                <a:cs typeface="Arial" panose="020B0604020202020204" pitchFamily="34" charset="0"/>
              </a:rPr>
              <a:t>Participants</a:t>
            </a:r>
          </a:p>
          <a:p>
            <a:endParaRPr lang="es-PE" sz="2500" b="1" dirty="0">
              <a:solidFill>
                <a:schemeClr val="tx1"/>
              </a:solidFill>
              <a:latin typeface="Arial" panose="020B0604020202020204" pitchFamily="34" charset="0"/>
              <a:cs typeface="Arial" panose="020B0604020202020204" pitchFamily="34" charset="0"/>
            </a:endParaRPr>
          </a:p>
          <a:p>
            <a:pPr lvl="1"/>
            <a:r>
              <a:rPr lang="en-US" sz="2500" dirty="0">
                <a:solidFill>
                  <a:schemeClr val="tx1"/>
                </a:solidFill>
                <a:latin typeface="Arial" panose="020B0604020202020204" pitchFamily="34" charset="0"/>
                <a:cs typeface="Arial" panose="020B0604020202020204" pitchFamily="34" charset="0"/>
              </a:rPr>
              <a:t>First (10), second (11) and third (9) year residents were recruited from the main post graduate academic programs (Internal Medicine, Pediatrics, Surgery and Gynecology) of three Peruvian medical schools.</a:t>
            </a:r>
          </a:p>
          <a:p>
            <a:pPr lvl="1"/>
            <a:endParaRPr lang="en-US" sz="2500" dirty="0">
              <a:solidFill>
                <a:schemeClr val="tx1"/>
              </a:solidFill>
              <a:latin typeface="Arial" panose="020B0604020202020204" pitchFamily="34" charset="0"/>
              <a:cs typeface="Arial" panose="020B0604020202020204" pitchFamily="34" charset="0"/>
            </a:endParaRPr>
          </a:p>
          <a:p>
            <a:r>
              <a:rPr lang="es-PE" sz="3000" b="1" dirty="0">
                <a:solidFill>
                  <a:schemeClr val="tx1"/>
                </a:solidFill>
                <a:latin typeface="Arial" panose="020B0604020202020204" pitchFamily="34" charset="0"/>
                <a:cs typeface="Arial" panose="020B0604020202020204" pitchFamily="34" charset="0"/>
              </a:rPr>
              <a:t>Procedure</a:t>
            </a:r>
          </a:p>
          <a:p>
            <a:pPr marL="800100" lvl="1" indent="-342900" algn="just" fontAlgn="base">
              <a:spcBef>
                <a:spcPts val="1000"/>
              </a:spcBef>
              <a:buFont typeface="Arial" panose="020B0604020202020204" pitchFamily="34" charset="0"/>
              <a:buChar char="•"/>
            </a:pPr>
            <a:r>
              <a:rPr lang="en-US" sz="2500" dirty="0">
                <a:solidFill>
                  <a:srgbClr val="000000"/>
                </a:solidFill>
                <a:latin typeface="Arial" panose="020B0604020202020204" pitchFamily="34" charset="0"/>
              </a:rPr>
              <a:t>Four clinical tutors, 8 to 15 years of teaching experience, evaluated the original instrument “Situations In School Questionnaire – Higher Education” and 5 vignettes (opportunities to (de)motivate students) were selected for adaptation because of their plausibility in the clinical learning environment.</a:t>
            </a:r>
          </a:p>
          <a:p>
            <a:pPr marL="800100" lvl="1" indent="-342900" algn="just" fontAlgn="base">
              <a:spcBef>
                <a:spcPts val="1000"/>
              </a:spcBef>
              <a:buFont typeface="Arial" panose="020B0604020202020204" pitchFamily="34" charset="0"/>
              <a:buChar char="•"/>
            </a:pPr>
            <a:r>
              <a:rPr lang="en-US" sz="2500" dirty="0">
                <a:solidFill>
                  <a:srgbClr val="000000"/>
                </a:solidFill>
                <a:latin typeface="Arial" panose="020B0604020202020204" pitchFamily="34" charset="0"/>
              </a:rPr>
              <a:t>Direct translation of these 5 vignettes and their items were validated by three bilingual psychologists to maintain the interpersonal tone of the motivational styles they depict.</a:t>
            </a:r>
          </a:p>
          <a:p>
            <a:pPr marL="800100" lvl="1" indent="-342900" algn="just" fontAlgn="base">
              <a:spcBef>
                <a:spcPts val="1000"/>
              </a:spcBef>
              <a:buFont typeface="Arial" panose="020B0604020202020204" pitchFamily="34" charset="0"/>
              <a:buChar char="•"/>
            </a:pPr>
            <a:endParaRPr lang="en-US" sz="2500" dirty="0">
              <a:solidFill>
                <a:srgbClr val="000000"/>
              </a:solidFill>
              <a:latin typeface="Arial" panose="020B0604020202020204" pitchFamily="34" charset="0"/>
            </a:endParaRPr>
          </a:p>
          <a:p>
            <a:pPr marL="800100" lvl="1" indent="-342900" algn="just" fontAlgn="base">
              <a:buFont typeface="Arial" panose="020B0604020202020204" pitchFamily="34" charset="0"/>
              <a:buChar char="•"/>
            </a:pPr>
            <a:r>
              <a:rPr lang="en-US" sz="2500" dirty="0">
                <a:solidFill>
                  <a:srgbClr val="000000"/>
                </a:solidFill>
                <a:latin typeface="Arial" panose="020B0604020202020204" pitchFamily="34" charset="0"/>
              </a:rPr>
              <a:t>Six new vignettes were created using the ”clinical round” and the “execution of procedures” as learning scenarios for tutor´s (de)motivating practices, as they are common to all post graduate programs in medicine. The items represent possible behaviors or reactions that tutors can display with residents in a comprehensive range of motivational opportunities that express:</a:t>
            </a:r>
          </a:p>
          <a:p>
            <a:pPr marL="1200150" lvl="2" indent="-285750" algn="just" fontAlgn="base">
              <a:buFont typeface="+mj-lt"/>
              <a:buAutoNum type="arabicPeriod"/>
            </a:pPr>
            <a:r>
              <a:rPr lang="en-US" sz="2500" b="1" u="sng" dirty="0">
                <a:solidFill>
                  <a:srgbClr val="000000"/>
                </a:solidFill>
                <a:latin typeface="Arial" panose="020B0604020202020204" pitchFamily="34" charset="0"/>
              </a:rPr>
              <a:t>Autonomy support</a:t>
            </a:r>
            <a:r>
              <a:rPr lang="en-US" sz="2500" b="1" dirty="0">
                <a:solidFill>
                  <a:srgbClr val="000000"/>
                </a:solidFill>
                <a:latin typeface="Arial" panose="020B0604020202020204" pitchFamily="34" charset="0"/>
              </a:rPr>
              <a:t> </a:t>
            </a:r>
            <a:r>
              <a:rPr lang="en-US" sz="2500" dirty="0">
                <a:solidFill>
                  <a:srgbClr val="000000"/>
                </a:solidFill>
                <a:latin typeface="Arial" panose="020B0604020202020204" pitchFamily="34" charset="0"/>
              </a:rPr>
              <a:t>(tutor´s instructional goal and interpersonal tone of understanding) with </a:t>
            </a:r>
            <a:r>
              <a:rPr lang="en-US" sz="2500" b="1" i="1" dirty="0">
                <a:solidFill>
                  <a:srgbClr val="000000"/>
                </a:solidFill>
                <a:latin typeface="Arial" panose="020B0604020202020204" pitchFamily="34" charset="0"/>
              </a:rPr>
              <a:t>participative</a:t>
            </a:r>
            <a:r>
              <a:rPr lang="en-US" sz="2500" dirty="0">
                <a:solidFill>
                  <a:srgbClr val="000000"/>
                </a:solidFill>
                <a:latin typeface="Arial" panose="020B0604020202020204" pitchFamily="34" charset="0"/>
              </a:rPr>
              <a:t> </a:t>
            </a:r>
            <a:r>
              <a:rPr lang="en-US" sz="2500" b="1" dirty="0">
                <a:solidFill>
                  <a:srgbClr val="000000"/>
                </a:solidFill>
                <a:latin typeface="Arial" panose="020B0604020202020204" pitchFamily="34" charset="0"/>
              </a:rPr>
              <a:t>features</a:t>
            </a:r>
            <a:r>
              <a:rPr lang="en-US" sz="2500" dirty="0">
                <a:solidFill>
                  <a:srgbClr val="000000"/>
                </a:solidFill>
                <a:latin typeface="Arial" panose="020B0604020202020204" pitchFamily="34" charset="0"/>
              </a:rPr>
              <a:t> (invite-input, offer-choice) or </a:t>
            </a:r>
            <a:r>
              <a:rPr lang="en-US" sz="2500" b="1" i="1" dirty="0">
                <a:solidFill>
                  <a:srgbClr val="000000"/>
                </a:solidFill>
                <a:latin typeface="Arial" panose="020B0604020202020204" pitchFamily="34" charset="0"/>
              </a:rPr>
              <a:t>attuning</a:t>
            </a:r>
            <a:r>
              <a:rPr lang="en-US" sz="2500" b="1" dirty="0">
                <a:solidFill>
                  <a:srgbClr val="000000"/>
                </a:solidFill>
                <a:latin typeface="Arial" panose="020B0604020202020204" pitchFamily="34" charset="0"/>
              </a:rPr>
              <a:t> features </a:t>
            </a:r>
            <a:r>
              <a:rPr lang="en-US" sz="2500" dirty="0">
                <a:solidFill>
                  <a:srgbClr val="000000"/>
                </a:solidFill>
                <a:latin typeface="Arial" panose="020B0604020202020204" pitchFamily="34" charset="0"/>
              </a:rPr>
              <a:t>(provide-rationale, foster-enjoyment, identify-benefits, follow-pace, interest-taking, accept-feelings).</a:t>
            </a:r>
            <a:endParaRPr lang="en-US" sz="2500" dirty="0">
              <a:solidFill>
                <a:srgbClr val="000000"/>
              </a:solidFill>
              <a:latin typeface="Calibri" panose="020F0502020204030204" pitchFamily="34" charset="0"/>
            </a:endParaRPr>
          </a:p>
          <a:p>
            <a:pPr marL="1200150" lvl="2" indent="-285750" algn="just" fontAlgn="base">
              <a:buFont typeface="+mj-lt"/>
              <a:buAutoNum type="arabicPeriod"/>
            </a:pPr>
            <a:r>
              <a:rPr lang="en-US" sz="2500" b="1" u="sng" dirty="0">
                <a:solidFill>
                  <a:srgbClr val="000000"/>
                </a:solidFill>
                <a:latin typeface="Arial" panose="020B0604020202020204" pitchFamily="34" charset="0"/>
              </a:rPr>
              <a:t>Structure support</a:t>
            </a:r>
            <a:r>
              <a:rPr lang="en-US" sz="2500" b="1" dirty="0">
                <a:solidFill>
                  <a:srgbClr val="000000"/>
                </a:solidFill>
                <a:latin typeface="Arial" panose="020B0604020202020204" pitchFamily="34" charset="0"/>
              </a:rPr>
              <a:t>  </a:t>
            </a:r>
            <a:r>
              <a:rPr lang="en-US" sz="2500" dirty="0">
                <a:solidFill>
                  <a:srgbClr val="000000"/>
                </a:solidFill>
                <a:latin typeface="Arial" panose="020B0604020202020204" pitchFamily="34" charset="0"/>
              </a:rPr>
              <a:t>(tutor´s instructional goal and interpersonal tone of guidance) with </a:t>
            </a:r>
            <a:r>
              <a:rPr lang="en-US" sz="2500" b="1" i="1" dirty="0">
                <a:solidFill>
                  <a:srgbClr val="000000"/>
                </a:solidFill>
                <a:latin typeface="Arial" panose="020B0604020202020204" pitchFamily="34" charset="0"/>
              </a:rPr>
              <a:t>clarifying features</a:t>
            </a:r>
            <a:r>
              <a:rPr lang="en-US" sz="2500" dirty="0">
                <a:solidFill>
                  <a:srgbClr val="000000"/>
                </a:solidFill>
                <a:latin typeface="Arial" panose="020B0604020202020204" pitchFamily="34" charset="0"/>
              </a:rPr>
              <a:t> (set-expectations, overview) or </a:t>
            </a:r>
            <a:r>
              <a:rPr lang="en-US" sz="2500" b="1" i="1" dirty="0">
                <a:solidFill>
                  <a:srgbClr val="000000"/>
                </a:solidFill>
                <a:latin typeface="Arial" panose="020B0604020202020204" pitchFamily="34" charset="0"/>
              </a:rPr>
              <a:t>guiding features</a:t>
            </a:r>
            <a:r>
              <a:rPr lang="en-US" sz="2500" dirty="0">
                <a:solidFill>
                  <a:srgbClr val="000000"/>
                </a:solidFill>
                <a:latin typeface="Arial" panose="020B0604020202020204" pitchFamily="34" charset="0"/>
              </a:rPr>
              <a:t> (communicate-trust, helpful strategy, adjust, offer-help).</a:t>
            </a:r>
            <a:endParaRPr lang="en-US" sz="2500" dirty="0">
              <a:solidFill>
                <a:srgbClr val="000000"/>
              </a:solidFill>
              <a:latin typeface="Calibri" panose="020F0502020204030204" pitchFamily="34" charset="0"/>
            </a:endParaRPr>
          </a:p>
          <a:p>
            <a:pPr marL="1200150" lvl="2" indent="-285750" algn="just" fontAlgn="base">
              <a:buFont typeface="+mj-lt"/>
              <a:buAutoNum type="arabicPeriod"/>
            </a:pPr>
            <a:r>
              <a:rPr lang="en-US" sz="2500" b="1" u="sng" dirty="0">
                <a:solidFill>
                  <a:srgbClr val="000000"/>
                </a:solidFill>
                <a:latin typeface="Arial" panose="020B0604020202020204" pitchFamily="34" charset="0"/>
              </a:rPr>
              <a:t>Control</a:t>
            </a:r>
            <a:r>
              <a:rPr lang="en-US" sz="2500" dirty="0">
                <a:solidFill>
                  <a:srgbClr val="000000"/>
                </a:solidFill>
                <a:latin typeface="Arial" panose="020B0604020202020204" pitchFamily="34" charset="0"/>
              </a:rPr>
              <a:t> (tutor´s instructional goal and interpersonal tone of pressure) with </a:t>
            </a:r>
            <a:r>
              <a:rPr lang="en-US" sz="2500" b="1" i="1" dirty="0">
                <a:solidFill>
                  <a:srgbClr val="000000"/>
                </a:solidFill>
                <a:latin typeface="Arial" panose="020B0604020202020204" pitchFamily="34" charset="0"/>
              </a:rPr>
              <a:t>demanding features</a:t>
            </a:r>
            <a:r>
              <a:rPr lang="en-US" sz="2500" dirty="0">
                <a:solidFill>
                  <a:srgbClr val="000000"/>
                </a:solidFill>
                <a:latin typeface="Arial" panose="020B0604020202020204" pitchFamily="34" charset="0"/>
              </a:rPr>
              <a:t> (insist-firmly, push-compliance) or </a:t>
            </a:r>
            <a:r>
              <a:rPr lang="en-US" sz="2500" b="1" i="1" dirty="0">
                <a:solidFill>
                  <a:srgbClr val="000000"/>
                </a:solidFill>
                <a:latin typeface="Arial" panose="020B0604020202020204" pitchFamily="34" charset="0"/>
              </a:rPr>
              <a:t>domineering features </a:t>
            </a:r>
            <a:r>
              <a:rPr lang="en-US" sz="2500" dirty="0">
                <a:solidFill>
                  <a:srgbClr val="000000"/>
                </a:solidFill>
                <a:latin typeface="Arial" panose="020B0604020202020204" pitchFamily="34" charset="0"/>
              </a:rPr>
              <a:t>(shame, exert-power, command).</a:t>
            </a:r>
            <a:endParaRPr lang="en-US" sz="2500" dirty="0">
              <a:solidFill>
                <a:srgbClr val="000000"/>
              </a:solidFill>
              <a:latin typeface="Calibri" panose="020F0502020204030204" pitchFamily="34" charset="0"/>
            </a:endParaRPr>
          </a:p>
          <a:p>
            <a:pPr marL="1200150" lvl="2" indent="-285750" algn="just" fontAlgn="base">
              <a:buFont typeface="+mj-lt"/>
              <a:buAutoNum type="arabicPeriod"/>
            </a:pPr>
            <a:r>
              <a:rPr lang="en-US" sz="2500" b="1" u="sng" dirty="0">
                <a:solidFill>
                  <a:srgbClr val="000000"/>
                </a:solidFill>
                <a:latin typeface="Arial" panose="020B0604020202020204" pitchFamily="34" charset="0"/>
              </a:rPr>
              <a:t>Chaos</a:t>
            </a:r>
            <a:r>
              <a:rPr lang="en-US" sz="2500" dirty="0">
                <a:solidFill>
                  <a:srgbClr val="000000"/>
                </a:solidFill>
                <a:latin typeface="Arial" panose="020B0604020202020204" pitchFamily="34" charset="0"/>
              </a:rPr>
              <a:t> (tutor´s instructional goal and interpersonal tone of </a:t>
            </a:r>
            <a:r>
              <a:rPr lang="en-US" sz="2500" i="1" dirty="0">
                <a:solidFill>
                  <a:srgbClr val="000000"/>
                </a:solidFill>
                <a:latin typeface="Arial" panose="020B0604020202020204" pitchFamily="34" charset="0"/>
              </a:rPr>
              <a:t>laissez faire</a:t>
            </a:r>
            <a:r>
              <a:rPr lang="en-US" sz="2500" dirty="0">
                <a:solidFill>
                  <a:srgbClr val="000000"/>
                </a:solidFill>
                <a:latin typeface="Arial" panose="020B0604020202020204" pitchFamily="34" charset="0"/>
              </a:rPr>
              <a:t>) with </a:t>
            </a:r>
            <a:r>
              <a:rPr lang="en-US" sz="2500" b="1" i="1" dirty="0">
                <a:solidFill>
                  <a:srgbClr val="000000"/>
                </a:solidFill>
                <a:latin typeface="Arial" panose="020B0604020202020204" pitchFamily="34" charset="0"/>
              </a:rPr>
              <a:t>awaiting features </a:t>
            </a:r>
            <a:r>
              <a:rPr lang="en-US" sz="2500" dirty="0">
                <a:solidFill>
                  <a:srgbClr val="000000"/>
                </a:solidFill>
                <a:latin typeface="Arial" panose="020B0604020202020204" pitchFamily="34" charset="0"/>
              </a:rPr>
              <a:t>(lax, wing-it) or </a:t>
            </a:r>
            <a:r>
              <a:rPr lang="en-US" sz="2500" b="1" i="1" dirty="0">
                <a:solidFill>
                  <a:srgbClr val="000000"/>
                </a:solidFill>
                <a:latin typeface="Arial" panose="020B0604020202020204" pitchFamily="34" charset="0"/>
              </a:rPr>
              <a:t>negligent features </a:t>
            </a:r>
            <a:r>
              <a:rPr lang="en-US" sz="2500" dirty="0">
                <a:solidFill>
                  <a:srgbClr val="000000"/>
                </a:solidFill>
                <a:latin typeface="Arial" panose="020B0604020202020204" pitchFamily="34" charset="0"/>
              </a:rPr>
              <a:t>(indifference, ignore).</a:t>
            </a:r>
            <a:endParaRPr lang="en-US" sz="2500" dirty="0">
              <a:solidFill>
                <a:srgbClr val="000000"/>
              </a:solidFill>
              <a:latin typeface="Calibri" panose="020F0502020204030204" pitchFamily="34" charset="0"/>
            </a:endParaRPr>
          </a:p>
          <a:p>
            <a:pPr marL="914400" lvl="1" algn="just">
              <a:spcBef>
                <a:spcPts val="1000"/>
              </a:spcBef>
            </a:pPr>
            <a:r>
              <a:rPr lang="en-US" sz="2500" dirty="0">
                <a:solidFill>
                  <a:srgbClr val="000000"/>
                </a:solidFill>
                <a:latin typeface="Arial" panose="020B0604020202020204" pitchFamily="34" charset="0"/>
              </a:rPr>
              <a:t>Triangulation of qualitative research done in residents about the clinical learning environment, quantitative research on applications of SDT in medical education, and the researcher's 15 years experience on medical education served to this purpose.</a:t>
            </a:r>
            <a:endParaRPr lang="en-US" sz="2500" dirty="0"/>
          </a:p>
          <a:p>
            <a:pPr marL="800100" lvl="1" indent="-342900" algn="just" fontAlgn="base">
              <a:spcBef>
                <a:spcPts val="1000"/>
              </a:spcBef>
              <a:buFont typeface="Arial" panose="020B0604020202020204" pitchFamily="34" charset="0"/>
              <a:buChar char="•"/>
            </a:pPr>
            <a:r>
              <a:rPr lang="en-US" sz="2500" dirty="0">
                <a:solidFill>
                  <a:srgbClr val="000000"/>
                </a:solidFill>
                <a:latin typeface="Arial" panose="020B0604020202020204" pitchFamily="34" charset="0"/>
              </a:rPr>
              <a:t>A first version of this pilot questionnaire had 11 vignettes with 66 items. Seven clinical tutors of Internal Medicine, Pediatrics, Critical Care Medicine, Surgery, Gynecology &amp; Obstetrics and Pathology programs, 10 to 15 years experience, were asked to complete the questionnaire and to indicate for all the vignettes and presented responses (a) how credible they were, and how often they occur in the clinical learning environment. One vignette and 10 items were dismissed because of plausibility issues. Non-represented responses were included and lead to the second version of this pilot questionnaire with 10 vignettes and 56 items.</a:t>
            </a:r>
          </a:p>
          <a:p>
            <a:pPr marL="800100" lvl="1" indent="-342900" algn="just" fontAlgn="base">
              <a:buFont typeface="Arial" panose="020B0604020202020204" pitchFamily="34" charset="0"/>
              <a:buChar char="•"/>
            </a:pPr>
            <a:r>
              <a:rPr lang="en-US" sz="2500" dirty="0">
                <a:solidFill>
                  <a:srgbClr val="000000"/>
                </a:solidFill>
                <a:latin typeface="Arial" panose="020B0604020202020204" pitchFamily="34" charset="0"/>
              </a:rPr>
              <a:t>Four psychologists and one medical educator  with expertise in SDT addressed the second version of the instrument and further adjustments were made. A new vignette was included to fulfill the range of motivational opportunities and was validated by four clinical tutors (8-15 years experience).</a:t>
            </a:r>
          </a:p>
          <a:p>
            <a:pPr marL="800100" lvl="1" indent="-342900" algn="just" fontAlgn="base">
              <a:buFont typeface="Arial" panose="020B0604020202020204" pitchFamily="34" charset="0"/>
              <a:buChar char="•"/>
            </a:pPr>
            <a:r>
              <a:rPr lang="en-US" sz="2500" dirty="0">
                <a:solidFill>
                  <a:srgbClr val="000000"/>
                </a:solidFill>
                <a:latin typeface="Arial" panose="020B0604020202020204" pitchFamily="34" charset="0"/>
              </a:rPr>
              <a:t>The third version of this pilot questionnaire, 11 vignettes and 56 items, was applied. Before answering, they agreed to participate after reading the informed consent. This research has approval of the Ethical Committee of the university.</a:t>
            </a:r>
          </a:p>
          <a:p>
            <a:pPr algn="just" fontAlgn="base"/>
            <a:endParaRPr lang="en-US" sz="1200" dirty="0">
              <a:solidFill>
                <a:srgbClr val="000000"/>
              </a:solidFill>
              <a:latin typeface="Arial" panose="020B0604020202020204" pitchFamily="34" charset="0"/>
            </a:endParaRPr>
          </a:p>
          <a:p>
            <a:r>
              <a:rPr lang="en-US" sz="3000" b="1" dirty="0">
                <a:solidFill>
                  <a:schemeClr val="tx1"/>
                </a:solidFill>
                <a:latin typeface="Arial" panose="020B0604020202020204" pitchFamily="34" charset="0"/>
                <a:cs typeface="Arial" panose="020B0604020202020204" pitchFamily="34" charset="0"/>
              </a:rPr>
              <a:t>Measures</a:t>
            </a:r>
          </a:p>
          <a:p>
            <a:pPr lvl="1"/>
            <a:endParaRPr lang="en-US" sz="1200" dirty="0">
              <a:solidFill>
                <a:schemeClr val="tx1"/>
              </a:solidFill>
              <a:latin typeface="Arial" panose="020B0604020202020204" pitchFamily="34" charset="0"/>
              <a:cs typeface="Arial" panose="020B0604020202020204" pitchFamily="34" charset="0"/>
            </a:endParaRPr>
          </a:p>
          <a:p>
            <a:pPr lvl="1"/>
            <a:r>
              <a:rPr lang="en-US" sz="2500" b="1" dirty="0">
                <a:solidFill>
                  <a:schemeClr val="tx1"/>
                </a:solidFill>
                <a:latin typeface="Arial" panose="020B0604020202020204" pitchFamily="34" charset="0"/>
                <a:ea typeface="Candara" panose="020E0502030303020204" pitchFamily="34" charset="0"/>
                <a:cs typeface="Arial" panose="020B0604020202020204" pitchFamily="34" charset="0"/>
              </a:rPr>
              <a:t>The Situations in the Clinical Learning Environment Questionnaire</a:t>
            </a:r>
            <a:endParaRPr lang="es-PE" sz="25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lgn="just"/>
            <a:r>
              <a:rPr lang="en-US" sz="2500" dirty="0">
                <a:solidFill>
                  <a:schemeClr val="tx1"/>
                </a:solidFill>
                <a:latin typeface="Arial" panose="020B0604020202020204" pitchFamily="34" charset="0"/>
                <a:ea typeface="Candara" panose="020E0502030303020204" pitchFamily="34" charset="0"/>
                <a:cs typeface="Arial" panose="020B0604020202020204" pitchFamily="34" charset="0"/>
              </a:rPr>
              <a:t> </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lgn="just"/>
            <a:r>
              <a:rPr lang="en-US" sz="2500" b="1" dirty="0">
                <a:solidFill>
                  <a:schemeClr val="tx1"/>
                </a:solidFill>
                <a:latin typeface="Arial" panose="020B0604020202020204" pitchFamily="34" charset="0"/>
                <a:ea typeface="Candara" panose="020E0502030303020204" pitchFamily="34" charset="0"/>
                <a:cs typeface="Arial" panose="020B0604020202020204" pitchFamily="34" charset="0"/>
              </a:rPr>
              <a:t>´Motivating students´ opportunities</a:t>
            </a:r>
            <a:endParaRPr lang="es-PE" sz="2500" b="1"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Preparing a lesson, initiating a clinical rotation, a wrong answer, lack of cooperation, responding to misbehavior, giving an assignment, handling student anxiety, providing feedback, suggesting a change in behavior and addressing poor performance.</a:t>
            </a:r>
          </a:p>
          <a:p>
            <a:pPr lvl="1"/>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b="1" dirty="0">
                <a:solidFill>
                  <a:schemeClr val="tx1"/>
                </a:solidFill>
                <a:latin typeface="Arial" panose="020B0604020202020204" pitchFamily="34" charset="0"/>
                <a:ea typeface="Calibri" panose="020F0502020204030204" pitchFamily="34" charset="0"/>
                <a:cs typeface="Arial" panose="020B0604020202020204" pitchFamily="34" charset="0"/>
              </a:rPr>
              <a:t>New vignette</a:t>
            </a:r>
          </a:p>
          <a:p>
            <a:pPr lvl="1"/>
            <a:r>
              <a:rPr lang="en-US" sz="2500" b="1" i="1" dirty="0">
                <a:solidFill>
                  <a:schemeClr val="tx1"/>
                </a:solidFill>
                <a:latin typeface="Arial" panose="020B0604020202020204" pitchFamily="34" charset="0"/>
                <a:ea typeface="Calibri" panose="020F0502020204030204" pitchFamily="34" charset="0"/>
                <a:cs typeface="Arial" panose="020B0604020202020204" pitchFamily="34" charset="0"/>
              </a:rPr>
              <a:t>An unexpected adverse event occurs during a procedure. You acknowledge anxiety in the resident so you…</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 show, step by step, how to handle the complication. (</a:t>
            </a:r>
            <a:r>
              <a:rPr lang="en-US" sz="2500" b="1" dirty="0">
                <a:solidFill>
                  <a:schemeClr val="tx1"/>
                </a:solidFill>
                <a:latin typeface="Arial" panose="020B0604020202020204" pitchFamily="34" charset="0"/>
                <a:ea typeface="Calibri" panose="020F0502020204030204" pitchFamily="34" charset="0"/>
                <a:cs typeface="Arial" panose="020B0604020202020204" pitchFamily="34" charset="0"/>
              </a:rPr>
              <a:t>Structuring</a:t>
            </a:r>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 remark that feeling anxious is useless and denotes lack of competence. (</a:t>
            </a:r>
            <a:r>
              <a:rPr lang="en-US" sz="2500" b="1" dirty="0">
                <a:solidFill>
                  <a:schemeClr val="tx1"/>
                </a:solidFill>
                <a:latin typeface="Arial" panose="020B0604020202020204" pitchFamily="34" charset="0"/>
                <a:ea typeface="Calibri" panose="020F0502020204030204" pitchFamily="34" charset="0"/>
                <a:cs typeface="Arial" panose="020B0604020202020204" pitchFamily="34" charset="0"/>
              </a:rPr>
              <a:t>Control</a:t>
            </a:r>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 invite him/her to voice their sense of unease. (</a:t>
            </a:r>
            <a:r>
              <a:rPr lang="en-US" sz="2500" b="1" dirty="0">
                <a:solidFill>
                  <a:schemeClr val="tx1"/>
                </a:solidFill>
                <a:latin typeface="Arial" panose="020B0604020202020204" pitchFamily="34" charset="0"/>
                <a:ea typeface="Calibri" panose="020F0502020204030204" pitchFamily="34" charset="0"/>
                <a:cs typeface="Arial" panose="020B0604020202020204" pitchFamily="34" charset="0"/>
              </a:rPr>
              <a:t>Autonomy-Supportive</a:t>
            </a:r>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 don’t worry about it—"This is how one learns" (</a:t>
            </a:r>
            <a:r>
              <a:rPr lang="en-US" sz="2500" b="1" dirty="0">
                <a:solidFill>
                  <a:schemeClr val="tx1"/>
                </a:solidFill>
                <a:latin typeface="Arial" panose="020B0604020202020204" pitchFamily="34" charset="0"/>
                <a:ea typeface="Calibri" panose="020F0502020204030204" pitchFamily="34" charset="0"/>
                <a:cs typeface="Arial" panose="020B0604020202020204" pitchFamily="34" charset="0"/>
              </a:rPr>
              <a:t>Chaos</a:t>
            </a:r>
            <a:r>
              <a:rPr lang="en-US" sz="2500" dirty="0">
                <a:solidFill>
                  <a:schemeClr val="tx1"/>
                </a:solidFill>
                <a:latin typeface="Arial" panose="020B0604020202020204" pitchFamily="34" charset="0"/>
                <a:ea typeface="Calibri" panose="020F0502020204030204" pitchFamily="34" charset="0"/>
                <a:cs typeface="Arial" panose="020B0604020202020204" pitchFamily="34" charset="0"/>
              </a:rPr>
              <a:t>)</a:t>
            </a:r>
          </a:p>
          <a:p>
            <a:pPr lvl="1"/>
            <a:endParaRPr lang="en-US" sz="8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2250" b="1" dirty="0">
              <a:solidFill>
                <a:schemeClr val="tx1"/>
              </a:solidFill>
              <a:latin typeface="Arial" panose="020B0604020202020204" pitchFamily="34" charset="0"/>
              <a:cs typeface="Arial" panose="020B0604020202020204" pitchFamily="34" charset="0"/>
            </a:endParaRPr>
          </a:p>
          <a:p>
            <a:r>
              <a:rPr lang="en-US" sz="3000" b="1" dirty="0">
                <a:solidFill>
                  <a:schemeClr val="tx1"/>
                </a:solidFill>
                <a:latin typeface="Arial" panose="020B0604020202020204" pitchFamily="34" charset="0"/>
                <a:cs typeface="Arial" panose="020B0604020202020204" pitchFamily="34" charset="0"/>
              </a:rPr>
              <a:t>Statistical Analysis</a:t>
            </a:r>
          </a:p>
          <a:p>
            <a:pPr lvl="1"/>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1"/>
            <a:r>
              <a:rPr lang="en-US" sz="2500" dirty="0">
                <a:solidFill>
                  <a:schemeClr val="tx1"/>
                </a:solidFill>
                <a:latin typeface="Arial" panose="020B0604020202020204" pitchFamily="34" charset="0"/>
                <a:ea typeface="Candara" panose="020E0502030303020204" pitchFamily="34" charset="0"/>
                <a:cs typeface="Arial" panose="020B0604020202020204" pitchFamily="34" charset="0"/>
              </a:rPr>
              <a:t>Descriptive statistics (mean, SD, Skewness, Kurtosis, inter-item correlations and response frequency rate), Cronbach´s alpha and multidimensional scaling (MDS). Analysis was conducted using Stata v.17, SPSS v.27 and the Proxscal procedure in SPSS v.27.</a:t>
            </a:r>
            <a:endParaRPr lang="es-PE" sz="25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PE"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PE" sz="800" b="1"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PE" sz="1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PE" sz="1100" dirty="0">
              <a:solidFill>
                <a:schemeClr val="tx1"/>
              </a:solidFill>
              <a:latin typeface="Arial" panose="020B0604020202020204" pitchFamily="34" charset="0"/>
              <a:cs typeface="Arial" panose="020B0604020202020204" pitchFamily="34" charset="0"/>
            </a:endParaRPr>
          </a:p>
          <a:p>
            <a:endParaRPr lang="es-PE" dirty="0"/>
          </a:p>
        </p:txBody>
      </p:sp>
      <p:sp>
        <p:nvSpPr>
          <p:cNvPr id="7" name="Rectángulo 6">
            <a:extLst>
              <a:ext uri="{FF2B5EF4-FFF2-40B4-BE49-F238E27FC236}">
                <a16:creationId xmlns:a16="http://schemas.microsoft.com/office/drawing/2014/main" id="{5A7D4808-A06C-6B45-72BA-760512520801}"/>
              </a:ext>
            </a:extLst>
          </p:cNvPr>
          <p:cNvSpPr/>
          <p:nvPr/>
        </p:nvSpPr>
        <p:spPr>
          <a:xfrm>
            <a:off x="20704629" y="4433703"/>
            <a:ext cx="15746130" cy="308065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500" b="1" dirty="0">
              <a:solidFill>
                <a:schemeClr val="tx1"/>
              </a:solidFill>
              <a:latin typeface="Arial" panose="020B0604020202020204" pitchFamily="34" charset="0"/>
              <a:cs typeface="Arial" panose="020B0604020202020204" pitchFamily="34" charset="0"/>
            </a:endParaRPr>
          </a:p>
          <a:p>
            <a:pPr algn="ctr"/>
            <a:r>
              <a:rPr lang="es-PE" sz="3500" b="1" dirty="0">
                <a:solidFill>
                  <a:schemeClr val="tx1"/>
                </a:solidFill>
                <a:latin typeface="Arial" panose="020B0604020202020204" pitchFamily="34" charset="0"/>
                <a:cs typeface="Arial" panose="020B0604020202020204" pitchFamily="34" charset="0"/>
              </a:rPr>
              <a:t>Results</a:t>
            </a:r>
          </a:p>
          <a:p>
            <a:pPr algn="ctr"/>
            <a:endParaRPr lang="es-PE" sz="3500" b="1" dirty="0">
              <a:solidFill>
                <a:schemeClr val="tx1"/>
              </a:solidFill>
              <a:latin typeface="Arial" panose="020B0604020202020204" pitchFamily="34" charset="0"/>
              <a:cs typeface="Arial" panose="020B0604020202020204" pitchFamily="34" charset="0"/>
            </a:endParaRPr>
          </a:p>
          <a:p>
            <a:pPr algn="ctr"/>
            <a:endParaRPr lang="es-PE" sz="2000" b="1"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Almost all the items had adequate Skewness and Kurtosis, and used the whole range of Likert options (1 to 7).</a:t>
            </a: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Response rate frequencies showed no pattern for unanswered items, although responses within some vignettes were given without priorization, particularly within the last ones.</a:t>
            </a: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Inter-item correlations were strong and positive within the bright-side and dark-side items, and weak and negative between them (see Table 1).</a:t>
            </a: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Noteworthy, there was an unexpected strong positive correlation between specific control (´exert-power´ and ´shame´) and chaos (´ignore´, ´indifference´ and ´lax´ ) items (see Table 2).</a:t>
            </a: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In most cases, correlations between two adjacent approaches were positive, while correlations became less and less positive and even negative as one moves around the circle, away from a specific subarea (see Table 3).</a:t>
            </a: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Reliability coefficients (Cronbach alpha)  were calculated for:</a:t>
            </a: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1">
              <a:spcBef>
                <a:spcPts val="400"/>
              </a:spcBef>
              <a:spcAft>
                <a:spcPts val="400"/>
              </a:spcAft>
            </a:pPr>
            <a:r>
              <a:rPr lang="en-US" sz="2000" dirty="0">
                <a:solidFill>
                  <a:schemeClr val="tx1"/>
                </a:solidFill>
                <a:latin typeface="Arial" panose="020B0604020202020204" pitchFamily="34" charset="0"/>
                <a:cs typeface="Arial" panose="020B0604020202020204" pitchFamily="34" charset="0"/>
              </a:rPr>
              <a:t> </a:t>
            </a: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MDS showed the two axis of the motivational style circumplex approach:  need-supportive vs need-thwarting  practices and grade of direction in the interactions.</a:t>
            </a:r>
          </a:p>
          <a:p>
            <a:pPr lvl="1">
              <a:spcBef>
                <a:spcPts val="400"/>
              </a:spcBef>
              <a:spcAft>
                <a:spcPts val="400"/>
              </a:spcAft>
            </a:pPr>
            <a:endParaRPr lang="en-US" sz="25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spcBef>
                <a:spcPts val="400"/>
              </a:spcBef>
              <a:spcAft>
                <a:spcPts val="400"/>
              </a:spcAft>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1"/>
            <a:endParaRPr lang="en-US" sz="20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lvl="1"/>
            <a:endParaRPr lang="en-US" sz="2500" dirty="0">
              <a:solidFill>
                <a:schemeClr val="tx1"/>
              </a:solidFill>
              <a:latin typeface="Arial" panose="020B0604020202020204" pitchFamily="34" charset="0"/>
              <a:cs typeface="Arial" panose="020B0604020202020204" pitchFamily="34" charset="0"/>
            </a:endParaRPr>
          </a:p>
          <a:p>
            <a:pPr lvl="1"/>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2500" dirty="0">
              <a:solidFill>
                <a:schemeClr val="tx1"/>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s-PE" sz="1200" dirty="0">
              <a:latin typeface="Arial" panose="020B0604020202020204" pitchFamily="34" charset="0"/>
              <a:cs typeface="Arial" panose="020B0604020202020204" pitchFamily="34" charset="0"/>
            </a:endParaRPr>
          </a:p>
          <a:p>
            <a:endParaRPr lang="en-US" sz="1000" dirty="0"/>
          </a:p>
          <a:p>
            <a:endParaRPr lang="en-US" sz="1000" dirty="0"/>
          </a:p>
          <a:p>
            <a:pPr algn="ctr"/>
            <a:endParaRPr lang="es-PE" sz="12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E5833AF6-B4F8-D1E8-D381-DDB21682EE00}"/>
              </a:ext>
            </a:extLst>
          </p:cNvPr>
          <p:cNvSpPr/>
          <p:nvPr/>
        </p:nvSpPr>
        <p:spPr>
          <a:xfrm>
            <a:off x="37180369" y="19574960"/>
            <a:ext cx="13503896" cy="13395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3200" b="1" dirty="0">
              <a:solidFill>
                <a:schemeClr val="tx1"/>
              </a:solidFill>
              <a:latin typeface="Arial" panose="020B0604020202020204" pitchFamily="34" charset="0"/>
              <a:cs typeface="Arial" panose="020B0604020202020204" pitchFamily="34" charset="0"/>
            </a:endParaRPr>
          </a:p>
          <a:p>
            <a:pPr algn="ctr"/>
            <a:r>
              <a:rPr lang="es-PE" sz="3200" b="1" dirty="0">
                <a:solidFill>
                  <a:schemeClr val="tx1"/>
                </a:solidFill>
                <a:latin typeface="Arial" panose="020B0604020202020204" pitchFamily="34" charset="0"/>
                <a:cs typeface="Arial" panose="020B0604020202020204" pitchFamily="34" charset="0"/>
              </a:rPr>
              <a:t>References</a:t>
            </a:r>
          </a:p>
          <a:p>
            <a:pPr algn="ctr"/>
            <a:endParaRPr lang="es-PE" sz="3200" b="1" dirty="0">
              <a:solidFill>
                <a:schemeClr val="tx1"/>
              </a:solidFill>
              <a:latin typeface="Arial" panose="020B0604020202020204" pitchFamily="34" charset="0"/>
              <a:cs typeface="Arial" panose="020B0604020202020204" pitchFamily="34" charset="0"/>
            </a:endParaRPr>
          </a:p>
          <a:p>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Berkhout, J. J., Helmich, E., Teunissen, P. W., Van Der Vleuten, C. P. M., &amp; Jaarsma, D. C. 	(2018). Context 	matters 	when striving to 	promote active and lifelong learning in 	medical education.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Medical 	Education</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52</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34–44. 	https://doi.org/10.1111/medu.13463</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indent="-304800">
              <a:lnSpc>
                <a:spcPct val="107000"/>
              </a:lnSpc>
              <a:spcAft>
                <a:spcPts val="800"/>
              </a:spcAft>
            </a:pP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Boor, K. (2009).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The clinical learning climate</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VU Medical Center.</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indent="-304800">
              <a:lnSpc>
                <a:spcPct val="107000"/>
              </a:lnSpc>
              <a:spcAft>
                <a:spcPts val="800"/>
              </a:spcAft>
            </a:pP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Boor, K., Teunissen, P. W., Scherpbier, A. J. J. A., van der Vleuten, C. P. M., van de Lande, J., 	&amp; Scheele, F. 	(2008). </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Residents’ 	perceptions of the ideal clinical teacher—A qualitative 	study.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European Journal of 	Obstetrics &amp; Gynecology and Reproductive 	Biology</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140</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(2). 	https://doi.org/10.1016/j.ejogrb.2008.03.010</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Crockett, C., Joshi, C., Rosenbaum, M., &amp; Suneja, M. (2019). Learning to drive: resident 	physicians’ 	perceptions of how attending 	physicians promote and undermine 	autonomy.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BMC Medical 	Education</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19</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293–300. https://doi.org/10.1186/s12909-	0191732-6</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indent="-304800">
              <a:lnSpc>
                <a:spcPct val="107000"/>
              </a:lnSpc>
              <a:spcAft>
                <a:spcPts val="800"/>
              </a:spcAft>
            </a:pP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Kilty, C., Wiese, A., Bergim, C., Flood, P., Fu, N., Horgan, M., Higgins, A., Maher, B., O’Kane, 	G., 	Prihodova, L., Slattery, D., Stoyanov, S., &amp; Bennett, D. 	(2017). A national 	stakeholder consensus 	study of challenges and priorities for clinical learning 	environments in postgraduate medical 	education.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BMC Medical Education</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17</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226. 	https://doi.org/10.1186/s12909-017-1065-2</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Neufeld, A., &amp; Malin, G. (2020). How medical students’ perceptions of instructor autononomy	support mediate 	their motivation and 	psychological well-being. </a:t>
            </a:r>
            <a:r>
              <a:rPr lang="pt-BR"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Medical Teacher</a:t>
            </a:r>
            <a:r>
              <a:rPr lang="pt-BR"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https://doi.org/10.1080/0142159X.2020.1726308</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Scott, K. M., Caldwell, P. H., Barnes, E. H., &amp; Barrett, J. (2015). “Teaching by humiliation” and 	mistreatment 	of medical students in 	clinical rotations: a pilot study.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Medical Journal of 	Australia</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203</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(4), 185–185. 	https://doi.org/10.5694/mja15.00189</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Vermote, B., Aelterman, N., Beyers, W., Aper, L., Buysschaert, F., &amp; Vansteenkiste, M. (2020). 	The role of 	teachers’ motivation and 	mindsets in predicting a (de)motivating teaching 	style in higher education: 	a circumplex approach.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Motivation and Emotion</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s-PE" sz="2500" i="1"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44</a:t>
            </a:r>
            <a:r>
              <a:rPr lang="es-PE" sz="2500" kern="100" dirty="0">
                <a:solidFill>
                  <a:schemeClr val="tx1"/>
                </a:solidFill>
                <a:latin typeface="Arial" panose="020B0604020202020204" pitchFamily="34" charset="0"/>
                <a:ea typeface="Times New Roman" panose="02020603050405020304" pitchFamily="18" charset="0"/>
                <a:cs typeface="Arial" panose="020B0604020202020204" pitchFamily="34" charset="0"/>
              </a:rPr>
              <a:t>(2), 270–	294. https://doi.org/10.1007/s11031-020-09827-5</a:t>
            </a:r>
            <a:endParaRPr lang="es-PE" sz="25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PE" sz="2500" dirty="0">
              <a:solidFill>
                <a:schemeClr val="tx1"/>
              </a:solidFill>
              <a:latin typeface="Arial" panose="020B0604020202020204" pitchFamily="34" charset="0"/>
              <a:cs typeface="Arial" panose="020B0604020202020204" pitchFamily="34" charset="0"/>
            </a:endParaRPr>
          </a:p>
          <a:p>
            <a:endParaRPr lang="es-PE" sz="2500" dirty="0">
              <a:solidFill>
                <a:schemeClr val="tx1"/>
              </a:solidFill>
              <a:latin typeface="Arial" panose="020B0604020202020204" pitchFamily="34" charset="0"/>
              <a:cs typeface="Arial" panose="020B0604020202020204" pitchFamily="34" charset="0"/>
            </a:endParaRPr>
          </a:p>
          <a:p>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algn="ctr"/>
            <a:endParaRPr lang="es-PE" sz="2500" b="1" dirty="0">
              <a:solidFill>
                <a:schemeClr val="tx1"/>
              </a:solidFill>
              <a:latin typeface="Arial" panose="020B0604020202020204" pitchFamily="34" charset="0"/>
              <a:cs typeface="Arial" panose="020B0604020202020204" pitchFamily="34" charset="0"/>
            </a:endParaRPr>
          </a:p>
          <a:p>
            <a:pPr indent="-304800">
              <a:lnSpc>
                <a:spcPct val="107000"/>
              </a:lnSpc>
              <a:spcAft>
                <a:spcPts val="800"/>
              </a:spcAft>
            </a:pPr>
            <a:endParaRPr lang="es-PE" sz="20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s-PE" sz="2000" dirty="0">
              <a:solidFill>
                <a:schemeClr val="tx1"/>
              </a:solidFill>
              <a:latin typeface="Arial" panose="020B0604020202020204" pitchFamily="34" charset="0"/>
              <a:cs typeface="Arial" panose="020B0604020202020204" pitchFamily="34" charset="0"/>
            </a:endParaRPr>
          </a:p>
          <a:p>
            <a:pPr algn="ctr"/>
            <a:endParaRPr lang="es-PE" b="1" dirty="0">
              <a:solidFill>
                <a:schemeClr val="tx1"/>
              </a:solidFill>
              <a:latin typeface="Arial" panose="020B0604020202020204" pitchFamily="34" charset="0"/>
              <a:cs typeface="Arial" panose="020B0604020202020204" pitchFamily="34" charset="0"/>
            </a:endParaRPr>
          </a:p>
          <a:p>
            <a:endParaRPr lang="es-PE" sz="1000"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72B9D4-F3D4-C026-CA0A-EB2A867C714C}"/>
              </a:ext>
            </a:extLst>
          </p:cNvPr>
          <p:cNvPicPr>
            <a:picLocks noChangeAspect="1"/>
          </p:cNvPicPr>
          <p:nvPr/>
        </p:nvPicPr>
        <p:blipFill>
          <a:blip r:embed="rId2"/>
          <a:stretch>
            <a:fillRect/>
          </a:stretch>
        </p:blipFill>
        <p:spPr>
          <a:xfrm>
            <a:off x="37669304" y="4409768"/>
            <a:ext cx="11887200" cy="10532242"/>
          </a:xfrm>
          <a:prstGeom prst="rect">
            <a:avLst/>
          </a:prstGeom>
        </p:spPr>
      </p:pic>
      <p:sp>
        <p:nvSpPr>
          <p:cNvPr id="10" name="Rectángulo 9">
            <a:extLst>
              <a:ext uri="{FF2B5EF4-FFF2-40B4-BE49-F238E27FC236}">
                <a16:creationId xmlns:a16="http://schemas.microsoft.com/office/drawing/2014/main" id="{7C6713B8-593D-5EBA-819C-E20D43CAF5D5}"/>
              </a:ext>
            </a:extLst>
          </p:cNvPr>
          <p:cNvSpPr/>
          <p:nvPr/>
        </p:nvSpPr>
        <p:spPr>
          <a:xfrm>
            <a:off x="37180369" y="33308133"/>
            <a:ext cx="13503896" cy="193208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3200" b="1" dirty="0">
              <a:solidFill>
                <a:schemeClr val="tx1"/>
              </a:solidFill>
            </a:endParaRPr>
          </a:p>
          <a:p>
            <a:pPr algn="ctr"/>
            <a:r>
              <a:rPr lang="es-PE" sz="3200" b="1" dirty="0">
                <a:solidFill>
                  <a:schemeClr val="tx1"/>
                </a:solidFill>
              </a:rPr>
              <a:t>Contact information</a:t>
            </a:r>
            <a:r>
              <a:rPr lang="es-PE" dirty="0">
                <a:solidFill>
                  <a:schemeClr val="tx1"/>
                </a:solidFill>
              </a:rPr>
              <a:t>: </a:t>
            </a:r>
          </a:p>
          <a:p>
            <a:pPr>
              <a:lnSpc>
                <a:spcPct val="150000"/>
              </a:lnSpc>
            </a:pPr>
            <a:r>
              <a:rPr lang="es-PE" sz="2500" dirty="0">
                <a:solidFill>
                  <a:schemeClr val="tx1"/>
                </a:solidFill>
              </a:rPr>
              <a:t>Yolanda Prevost Ruiz              </a:t>
            </a:r>
            <a:r>
              <a:rPr lang="es-PE" sz="2500" dirty="0">
                <a:solidFill>
                  <a:schemeClr val="tx1"/>
                </a:solidFill>
                <a:hlinkClick r:id="rId3"/>
              </a:rPr>
              <a:t>yolanda.prevost@pucp.edu.pe</a:t>
            </a:r>
            <a:endParaRPr lang="es-PE" sz="2500" dirty="0">
              <a:solidFill>
                <a:schemeClr val="tx1"/>
              </a:solidFill>
            </a:endParaRPr>
          </a:p>
          <a:p>
            <a:pPr>
              <a:lnSpc>
                <a:spcPct val="150000"/>
              </a:lnSpc>
            </a:pPr>
            <a:r>
              <a:rPr lang="es-PE" sz="2500" dirty="0">
                <a:solidFill>
                  <a:schemeClr val="tx1"/>
                </a:solidFill>
              </a:rPr>
              <a:t>Lennia Matos                            </a:t>
            </a:r>
            <a:r>
              <a:rPr lang="es-PE" sz="2500" dirty="0">
                <a:solidFill>
                  <a:schemeClr val="tx1"/>
                </a:solidFill>
                <a:hlinkClick r:id="rId4"/>
              </a:rPr>
              <a:t>lmatosf@pucp.pe</a:t>
            </a:r>
            <a:endParaRPr lang="es-PE" sz="2500" dirty="0">
              <a:solidFill>
                <a:schemeClr val="tx1"/>
              </a:solidFill>
            </a:endParaRPr>
          </a:p>
          <a:p>
            <a:endParaRPr lang="es-PE" sz="2500" dirty="0">
              <a:solidFill>
                <a:schemeClr val="tx1"/>
              </a:solidFill>
            </a:endParaRPr>
          </a:p>
          <a:p>
            <a:endParaRPr lang="es-PE" sz="1200" dirty="0">
              <a:solidFill>
                <a:schemeClr val="tx1"/>
              </a:solidFill>
            </a:endParaRPr>
          </a:p>
        </p:txBody>
      </p:sp>
      <p:pic>
        <p:nvPicPr>
          <p:cNvPr id="11" name="Imagen 10">
            <a:extLst>
              <a:ext uri="{FF2B5EF4-FFF2-40B4-BE49-F238E27FC236}">
                <a16:creationId xmlns:a16="http://schemas.microsoft.com/office/drawing/2014/main" id="{B196C246-4ACC-F4EE-0F36-7A92A39F5BD4}"/>
              </a:ext>
            </a:extLst>
          </p:cNvPr>
          <p:cNvPicPr>
            <a:picLocks noChangeAspect="1"/>
          </p:cNvPicPr>
          <p:nvPr/>
        </p:nvPicPr>
        <p:blipFill>
          <a:blip r:embed="rId5"/>
          <a:stretch>
            <a:fillRect/>
          </a:stretch>
        </p:blipFill>
        <p:spPr>
          <a:xfrm>
            <a:off x="47150150" y="33646232"/>
            <a:ext cx="3158002" cy="1255885"/>
          </a:xfrm>
          <a:prstGeom prst="rect">
            <a:avLst/>
          </a:prstGeom>
        </p:spPr>
      </p:pic>
      <p:pic>
        <p:nvPicPr>
          <p:cNvPr id="12" name="Imagen 11">
            <a:extLst>
              <a:ext uri="{FF2B5EF4-FFF2-40B4-BE49-F238E27FC236}">
                <a16:creationId xmlns:a16="http://schemas.microsoft.com/office/drawing/2014/main" id="{D91D90CE-9521-82C4-CC9E-DBEF28579562}"/>
              </a:ext>
            </a:extLst>
          </p:cNvPr>
          <p:cNvPicPr>
            <a:picLocks noChangeAspect="1"/>
          </p:cNvPicPr>
          <p:nvPr/>
        </p:nvPicPr>
        <p:blipFill>
          <a:blip r:embed="rId6"/>
          <a:stretch>
            <a:fillRect/>
          </a:stretch>
        </p:blipFill>
        <p:spPr>
          <a:xfrm>
            <a:off x="23356017" y="16885124"/>
            <a:ext cx="10443353" cy="3511600"/>
          </a:xfrm>
          <a:prstGeom prst="rect">
            <a:avLst/>
          </a:prstGeom>
        </p:spPr>
      </p:pic>
      <p:pic>
        <p:nvPicPr>
          <p:cNvPr id="13" name="Imagen 12">
            <a:extLst>
              <a:ext uri="{FF2B5EF4-FFF2-40B4-BE49-F238E27FC236}">
                <a16:creationId xmlns:a16="http://schemas.microsoft.com/office/drawing/2014/main" id="{2418B53C-5A64-A66F-6D45-452D9C051551}"/>
              </a:ext>
            </a:extLst>
          </p:cNvPr>
          <p:cNvPicPr>
            <a:picLocks noChangeAspect="1"/>
          </p:cNvPicPr>
          <p:nvPr/>
        </p:nvPicPr>
        <p:blipFill>
          <a:blip r:embed="rId7"/>
          <a:stretch>
            <a:fillRect/>
          </a:stretch>
        </p:blipFill>
        <p:spPr>
          <a:xfrm>
            <a:off x="22685398" y="21473440"/>
            <a:ext cx="11784589" cy="6925656"/>
          </a:xfrm>
          <a:prstGeom prst="rect">
            <a:avLst/>
          </a:prstGeom>
        </p:spPr>
      </p:pic>
      <p:pic>
        <p:nvPicPr>
          <p:cNvPr id="14" name="Imagen 13">
            <a:extLst>
              <a:ext uri="{FF2B5EF4-FFF2-40B4-BE49-F238E27FC236}">
                <a16:creationId xmlns:a16="http://schemas.microsoft.com/office/drawing/2014/main" id="{F3B290C8-0D50-016B-7CFE-33ADDCD1481C}"/>
              </a:ext>
            </a:extLst>
          </p:cNvPr>
          <p:cNvPicPr>
            <a:picLocks noChangeAspect="1"/>
          </p:cNvPicPr>
          <p:nvPr/>
        </p:nvPicPr>
        <p:blipFill>
          <a:blip r:embed="rId8"/>
          <a:stretch>
            <a:fillRect/>
          </a:stretch>
        </p:blipFill>
        <p:spPr>
          <a:xfrm>
            <a:off x="21565940" y="29475812"/>
            <a:ext cx="14055545" cy="4142965"/>
          </a:xfrm>
          <a:prstGeom prst="rect">
            <a:avLst/>
          </a:prstGeom>
          <a:pattFill prst="pct30">
            <a:fgClr>
              <a:schemeClr val="accent5">
                <a:lumMod val="20000"/>
                <a:lumOff val="80000"/>
              </a:schemeClr>
            </a:fgClr>
            <a:bgClr>
              <a:schemeClr val="bg1"/>
            </a:bgClr>
          </a:pattFill>
        </p:spPr>
      </p:pic>
      <p:pic>
        <p:nvPicPr>
          <p:cNvPr id="16" name="Imagen 15">
            <a:extLst>
              <a:ext uri="{FF2B5EF4-FFF2-40B4-BE49-F238E27FC236}">
                <a16:creationId xmlns:a16="http://schemas.microsoft.com/office/drawing/2014/main" id="{2F45EA8F-4C83-4ADA-0DD9-13E08AF3C3F9}"/>
              </a:ext>
            </a:extLst>
          </p:cNvPr>
          <p:cNvPicPr>
            <a:picLocks noChangeAspect="1"/>
          </p:cNvPicPr>
          <p:nvPr/>
        </p:nvPicPr>
        <p:blipFill>
          <a:blip r:embed="rId9"/>
          <a:stretch>
            <a:fillRect/>
          </a:stretch>
        </p:blipFill>
        <p:spPr>
          <a:xfrm>
            <a:off x="21560842" y="12188263"/>
            <a:ext cx="13869602" cy="1853345"/>
          </a:xfrm>
          <a:prstGeom prst="rect">
            <a:avLst/>
          </a:prstGeom>
        </p:spPr>
      </p:pic>
      <p:sp>
        <p:nvSpPr>
          <p:cNvPr id="18" name="Rectángulo 17">
            <a:extLst>
              <a:ext uri="{FF2B5EF4-FFF2-40B4-BE49-F238E27FC236}">
                <a16:creationId xmlns:a16="http://schemas.microsoft.com/office/drawing/2014/main" id="{64C10B0E-EA10-8356-6413-416BD51C6CAC}"/>
              </a:ext>
            </a:extLst>
          </p:cNvPr>
          <p:cNvSpPr/>
          <p:nvPr/>
        </p:nvSpPr>
        <p:spPr>
          <a:xfrm>
            <a:off x="37180369" y="15280111"/>
            <a:ext cx="13418171" cy="39567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b="1" dirty="0">
                <a:solidFill>
                  <a:schemeClr val="tx1"/>
                </a:solidFill>
                <a:latin typeface="Arial" panose="020B0604020202020204" pitchFamily="34" charset="0"/>
                <a:cs typeface="Arial" panose="020B0604020202020204" pitchFamily="34" charset="0"/>
              </a:rPr>
              <a:t>Conclusions</a:t>
            </a:r>
          </a:p>
          <a:p>
            <a:endParaRPr lang="es-PE" sz="2400" dirty="0">
              <a:solidFill>
                <a:schemeClr val="tx1"/>
              </a:solidFill>
            </a:endParaRPr>
          </a:p>
          <a:p>
            <a:pPr marL="342900" indent="-342900">
              <a:buFont typeface="Arial" panose="020B0604020202020204" pitchFamily="34" charset="0"/>
              <a:buChar char="•"/>
            </a:pPr>
            <a:r>
              <a:rPr lang="es-PE" sz="2500" dirty="0">
                <a:solidFill>
                  <a:schemeClr val="tx1"/>
                </a:solidFill>
                <a:latin typeface="Arial" panose="020B0604020202020204" pitchFamily="34" charset="0"/>
                <a:cs typeface="Arial" panose="020B0604020202020204" pitchFamily="34" charset="0"/>
              </a:rPr>
              <a:t>An instrument to assess autonomy-supportive, structuring, controlling and chaotic tutor behaviors is in construction.</a:t>
            </a:r>
          </a:p>
          <a:p>
            <a:pPr marL="342900" indent="-342900">
              <a:buFont typeface="Arial" panose="020B0604020202020204" pitchFamily="34" charset="0"/>
              <a:buChar char="•"/>
            </a:pPr>
            <a:r>
              <a:rPr lang="es-PE" sz="2500" dirty="0">
                <a:solidFill>
                  <a:schemeClr val="tx1"/>
                </a:solidFill>
                <a:latin typeface="Arial" panose="020B0604020202020204" pitchFamily="34" charset="0"/>
                <a:cs typeface="Arial" panose="020B0604020202020204" pitchFamily="34" charset="0"/>
              </a:rPr>
              <a:t>Specific ítems that evaluate control and chaos approaches need further assessment, specially because to ignore or to show indifference to a student may be a way to press for a behavioral change in medical education culture.</a:t>
            </a:r>
          </a:p>
          <a:p>
            <a:pPr marL="342900" indent="-342900">
              <a:buFont typeface="Arial" panose="020B0604020202020204" pitchFamily="34" charset="0"/>
              <a:buChar char="•"/>
            </a:pPr>
            <a:r>
              <a:rPr lang="es-PE" sz="2500" dirty="0">
                <a:solidFill>
                  <a:schemeClr val="tx1"/>
                </a:solidFill>
                <a:latin typeface="Arial" panose="020B0604020202020204" pitchFamily="34" charset="0"/>
                <a:cs typeface="Arial" panose="020B0604020202020204" pitchFamily="34" charset="0"/>
              </a:rPr>
              <a:t>The lenght of the instrument could threat the quality of the response process (at least in this sample).</a:t>
            </a:r>
          </a:p>
        </p:txBody>
      </p:sp>
    </p:spTree>
    <p:extLst>
      <p:ext uri="{BB962C8B-B14F-4D97-AF65-F5344CB8AC3E}">
        <p14:creationId xmlns:p14="http://schemas.microsoft.com/office/powerpoint/2010/main" val="56428460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TotalTime>
  <Words>1743</Words>
  <Application>Microsoft Office PowerPoint</Application>
  <PresentationFormat>Personalizado</PresentationFormat>
  <Paragraphs>217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Yolanda Prevost Ruiz</dc:creator>
  <cp:lastModifiedBy>Yolanda Prevost Ruiz</cp:lastModifiedBy>
  <cp:revision>6</cp:revision>
  <dcterms:created xsi:type="dcterms:W3CDTF">2023-05-27T23:06:07Z</dcterms:created>
  <dcterms:modified xsi:type="dcterms:W3CDTF">2023-05-28T00:02:56Z</dcterms:modified>
</cp:coreProperties>
</file>