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9"/>
  </p:notesMasterIdLst>
  <p:handoutMasterIdLst>
    <p:handoutMasterId r:id="rId20"/>
  </p:handoutMasterIdLst>
  <p:sldIdLst>
    <p:sldId id="386" r:id="rId5"/>
    <p:sldId id="915" r:id="rId6"/>
    <p:sldId id="917" r:id="rId7"/>
    <p:sldId id="897" r:id="rId8"/>
    <p:sldId id="906" r:id="rId9"/>
    <p:sldId id="907" r:id="rId10"/>
    <p:sldId id="909" r:id="rId11"/>
    <p:sldId id="913" r:id="rId12"/>
    <p:sldId id="914" r:id="rId13"/>
    <p:sldId id="899" r:id="rId14"/>
    <p:sldId id="904" r:id="rId15"/>
    <p:sldId id="886" r:id="rId16"/>
    <p:sldId id="900" r:id="rId17"/>
    <p:sldId id="895"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1806" userDrawn="1">
          <p15:clr>
            <a:srgbClr val="A4A3A4"/>
          </p15:clr>
        </p15:guide>
        <p15:guide id="3" orient="horz" pos="1098" userDrawn="1">
          <p15:clr>
            <a:srgbClr val="A4A3A4"/>
          </p15:clr>
        </p15:guide>
        <p15:guide id="4" orient="horz" pos="386" userDrawn="1">
          <p15:clr>
            <a:srgbClr val="A4A3A4"/>
          </p15:clr>
        </p15:guide>
        <p15:guide id="5" orient="horz" pos="2516" userDrawn="1">
          <p15:clr>
            <a:srgbClr val="A4A3A4"/>
          </p15:clr>
        </p15:guide>
        <p15:guide id="6" orient="horz" pos="3225" userDrawn="1">
          <p15:clr>
            <a:srgbClr val="A4A3A4"/>
          </p15:clr>
        </p15:guide>
        <p15:guide id="7" orient="horz" pos="3935" userDrawn="1">
          <p15:clr>
            <a:srgbClr val="A4A3A4"/>
          </p15:clr>
        </p15:guide>
        <p15:guide id="8" pos="1982" userDrawn="1">
          <p15:clr>
            <a:srgbClr val="A4A3A4"/>
          </p15:clr>
        </p15:guide>
        <p15:guide id="9" pos="1085" userDrawn="1">
          <p15:clr>
            <a:srgbClr val="A4A3A4"/>
          </p15:clr>
        </p15:guide>
        <p15:guide id="10" pos="187" userDrawn="1">
          <p15:clr>
            <a:srgbClr val="A4A3A4"/>
          </p15:clr>
        </p15:guide>
        <p15:guide id="11" pos="3778" userDrawn="1">
          <p15:clr>
            <a:srgbClr val="A4A3A4"/>
          </p15:clr>
        </p15:guide>
        <p15:guide id="12" pos="4676" userDrawn="1">
          <p15:clr>
            <a:srgbClr val="A4A3A4"/>
          </p15:clr>
        </p15:guide>
        <p15:guide id="13" pos="557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386"/>
    <a:srgbClr val="003399"/>
    <a:srgbClr val="3366CC"/>
    <a:srgbClr val="254A93"/>
    <a:srgbClr val="000066"/>
    <a:srgbClr val="333399"/>
    <a:srgbClr val="02044E"/>
    <a:srgbClr val="020462"/>
    <a:srgbClr val="020574"/>
    <a:srgbClr val="19046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CE397F-2211-F9F4-6230-2B27DD1AAC7D}" v="6" dt="2025-10-06T12:07:00.247"/>
    <p1510:client id="{FD258BC0-CAC1-412C-A799-7B0BAA3CAD33}" v="10" dt="2025-10-06T09:40:07.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208" autoAdjust="0"/>
  </p:normalViewPr>
  <p:slideViewPr>
    <p:cSldViewPr snapToGrid="0">
      <p:cViewPr varScale="1">
        <p:scale>
          <a:sx n="79" d="100"/>
          <a:sy n="79" d="100"/>
        </p:scale>
        <p:origin x="924" y="96"/>
      </p:cViewPr>
      <p:guideLst>
        <p:guide pos="2880"/>
        <p:guide orient="horz" pos="1806"/>
        <p:guide orient="horz" pos="1098"/>
        <p:guide orient="horz" pos="386"/>
        <p:guide orient="horz" pos="2516"/>
        <p:guide orient="horz" pos="3225"/>
        <p:guide orient="horz" pos="3935"/>
        <p:guide pos="1982"/>
        <p:guide pos="1085"/>
        <p:guide pos="187"/>
        <p:guide pos="3778"/>
        <p:guide pos="4676"/>
        <p:guide pos="5573"/>
      </p:guideLst>
    </p:cSldViewPr>
  </p:slideViewPr>
  <p:notesTextViewPr>
    <p:cViewPr>
      <p:scale>
        <a:sx n="1" d="1"/>
        <a:sy n="1" d="1"/>
      </p:scale>
      <p:origin x="0" y="0"/>
    </p:cViewPr>
  </p:notesTextViewPr>
  <p:sorterViewPr>
    <p:cViewPr>
      <p:scale>
        <a:sx n="100" d="100"/>
        <a:sy n="100" d="100"/>
      </p:scale>
      <p:origin x="0" y="-342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D4E462-9BCF-4FAB-8A61-37F700BD071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337CFACB-7C79-492E-A17B-7556038B6E4C}">
      <dgm:prSet phldrT="[Text]"/>
      <dgm:spPr>
        <a:solidFill>
          <a:schemeClr val="accent4">
            <a:lumMod val="75000"/>
          </a:schemeClr>
        </a:solidFill>
      </dgm:spPr>
      <dgm:t>
        <a:bodyPr/>
        <a:lstStyle/>
        <a:p>
          <a:r>
            <a:rPr lang="en-GB" dirty="0"/>
            <a:t>Validation</a:t>
          </a:r>
        </a:p>
      </dgm:t>
    </dgm:pt>
    <dgm:pt modelId="{E2088FC7-1DF4-4A14-8C55-12BBA6DF9475}" type="parTrans" cxnId="{A2AF554C-1349-459F-BED4-F3CF3FBFDA17}">
      <dgm:prSet/>
      <dgm:spPr/>
      <dgm:t>
        <a:bodyPr/>
        <a:lstStyle/>
        <a:p>
          <a:endParaRPr lang="en-GB"/>
        </a:p>
      </dgm:t>
    </dgm:pt>
    <dgm:pt modelId="{7A6B66D7-FAE4-49F4-BEF3-82AF5ACF1C6C}" type="sibTrans" cxnId="{A2AF554C-1349-459F-BED4-F3CF3FBFDA17}">
      <dgm:prSet/>
      <dgm:spPr>
        <a:solidFill>
          <a:schemeClr val="accent4">
            <a:lumMod val="40000"/>
            <a:lumOff val="60000"/>
          </a:schemeClr>
        </a:solidFill>
      </dgm:spPr>
      <dgm:t>
        <a:bodyPr/>
        <a:lstStyle/>
        <a:p>
          <a:endParaRPr lang="en-GB"/>
        </a:p>
      </dgm:t>
    </dgm:pt>
    <dgm:pt modelId="{924C4E26-AAA9-4253-837D-5BFB9FE9FF0D}">
      <dgm:prSet phldrT="[Text]"/>
      <dgm:spPr>
        <a:solidFill>
          <a:schemeClr val="accent4">
            <a:lumMod val="75000"/>
          </a:schemeClr>
        </a:solidFill>
      </dgm:spPr>
      <dgm:t>
        <a:bodyPr/>
        <a:lstStyle/>
        <a:p>
          <a:r>
            <a:rPr lang="en-GB" dirty="0"/>
            <a:t>Emotion</a:t>
          </a:r>
        </a:p>
      </dgm:t>
    </dgm:pt>
    <dgm:pt modelId="{BCA5DCDA-35A5-44BB-9A3F-4E5373D52B16}" type="parTrans" cxnId="{53EE0C1C-7E00-4B0C-A0A7-B712AF564843}">
      <dgm:prSet/>
      <dgm:spPr/>
      <dgm:t>
        <a:bodyPr/>
        <a:lstStyle/>
        <a:p>
          <a:endParaRPr lang="en-GB"/>
        </a:p>
      </dgm:t>
    </dgm:pt>
    <dgm:pt modelId="{B671F067-A911-435B-9CB7-7DEDCEAF2DD2}" type="sibTrans" cxnId="{53EE0C1C-7E00-4B0C-A0A7-B712AF564843}">
      <dgm:prSet/>
      <dgm:spPr/>
      <dgm:t>
        <a:bodyPr/>
        <a:lstStyle/>
        <a:p>
          <a:endParaRPr lang="en-GB"/>
        </a:p>
      </dgm:t>
    </dgm:pt>
    <dgm:pt modelId="{C2F9AF99-C298-4CAF-8305-FD0FD53E8DA7}">
      <dgm:prSet phldrT="[Text]"/>
      <dgm:spPr>
        <a:solidFill>
          <a:schemeClr val="accent4">
            <a:lumMod val="75000"/>
          </a:schemeClr>
        </a:solidFill>
      </dgm:spPr>
      <dgm:t>
        <a:bodyPr/>
        <a:lstStyle/>
        <a:p>
          <a:r>
            <a:rPr lang="en-GB" dirty="0"/>
            <a:t>Reassurance</a:t>
          </a:r>
        </a:p>
      </dgm:t>
    </dgm:pt>
    <dgm:pt modelId="{829B7A32-840F-4CF4-8E4A-74C0D5CE4694}" type="parTrans" cxnId="{B6865CE2-C191-4474-9E19-68103F1EEE13}">
      <dgm:prSet/>
      <dgm:spPr/>
      <dgm:t>
        <a:bodyPr/>
        <a:lstStyle/>
        <a:p>
          <a:endParaRPr lang="en-GB"/>
        </a:p>
      </dgm:t>
    </dgm:pt>
    <dgm:pt modelId="{BB1E531D-EECF-436E-9FEB-32D30DC36575}" type="sibTrans" cxnId="{B6865CE2-C191-4474-9E19-68103F1EEE13}">
      <dgm:prSet/>
      <dgm:spPr/>
      <dgm:t>
        <a:bodyPr/>
        <a:lstStyle/>
        <a:p>
          <a:endParaRPr lang="en-GB"/>
        </a:p>
      </dgm:t>
    </dgm:pt>
    <dgm:pt modelId="{B874B432-687E-4993-A594-9D82449E6A16}">
      <dgm:prSet phldrT="[Text]"/>
      <dgm:spPr>
        <a:solidFill>
          <a:schemeClr val="accent4">
            <a:lumMod val="75000"/>
          </a:schemeClr>
        </a:solidFill>
      </dgm:spPr>
      <dgm:t>
        <a:bodyPr/>
        <a:lstStyle/>
        <a:p>
          <a:r>
            <a:rPr lang="en-GB" dirty="0"/>
            <a:t>Activity</a:t>
          </a:r>
        </a:p>
      </dgm:t>
    </dgm:pt>
    <dgm:pt modelId="{95AE781F-87A3-4412-974A-7A000CCF71C4}" type="parTrans" cxnId="{FFC81471-9FA6-4894-A6D3-84902548C7D6}">
      <dgm:prSet/>
      <dgm:spPr/>
      <dgm:t>
        <a:bodyPr/>
        <a:lstStyle/>
        <a:p>
          <a:endParaRPr lang="en-GB"/>
        </a:p>
      </dgm:t>
    </dgm:pt>
    <dgm:pt modelId="{72223758-C74D-4196-81EE-9BCBAA88A88A}" type="sibTrans" cxnId="{FFC81471-9FA6-4894-A6D3-84902548C7D6}">
      <dgm:prSet/>
      <dgm:spPr/>
      <dgm:t>
        <a:bodyPr/>
        <a:lstStyle/>
        <a:p>
          <a:endParaRPr lang="en-GB"/>
        </a:p>
      </dgm:t>
    </dgm:pt>
    <dgm:pt modelId="{3202B54D-8DAB-4262-810A-107240A6A96A}" type="pres">
      <dgm:prSet presAssocID="{D0D4E462-9BCF-4FAB-8A61-37F700BD0711}" presName="Name0" presStyleCnt="0">
        <dgm:presLayoutVars>
          <dgm:dir/>
          <dgm:resizeHandles val="exact"/>
        </dgm:presLayoutVars>
      </dgm:prSet>
      <dgm:spPr/>
    </dgm:pt>
    <dgm:pt modelId="{4296636B-C149-4E38-9F4B-09DAB326734F}" type="pres">
      <dgm:prSet presAssocID="{D0D4E462-9BCF-4FAB-8A61-37F700BD0711}" presName="cycle" presStyleCnt="0"/>
      <dgm:spPr/>
    </dgm:pt>
    <dgm:pt modelId="{C2DF6EF7-328A-4132-99E5-A130576B200B}" type="pres">
      <dgm:prSet presAssocID="{337CFACB-7C79-492E-A17B-7556038B6E4C}" presName="nodeFirstNode" presStyleLbl="node1" presStyleIdx="0" presStyleCnt="4">
        <dgm:presLayoutVars>
          <dgm:bulletEnabled val="1"/>
        </dgm:presLayoutVars>
      </dgm:prSet>
      <dgm:spPr/>
    </dgm:pt>
    <dgm:pt modelId="{CBDCFB83-C22D-4904-B7F3-2A3C24296002}" type="pres">
      <dgm:prSet presAssocID="{7A6B66D7-FAE4-49F4-BEF3-82AF5ACF1C6C}" presName="sibTransFirstNode" presStyleLbl="bgShp" presStyleIdx="0" presStyleCnt="1"/>
      <dgm:spPr/>
    </dgm:pt>
    <dgm:pt modelId="{A60CD6B8-2D7E-4FB3-A917-CADE640A0F6A}" type="pres">
      <dgm:prSet presAssocID="{924C4E26-AAA9-4253-837D-5BFB9FE9FF0D}" presName="nodeFollowingNodes" presStyleLbl="node1" presStyleIdx="1" presStyleCnt="4" custRadScaleRad="101228" custRadScaleInc="-1886">
        <dgm:presLayoutVars>
          <dgm:bulletEnabled val="1"/>
        </dgm:presLayoutVars>
      </dgm:prSet>
      <dgm:spPr/>
    </dgm:pt>
    <dgm:pt modelId="{60E723A8-E1AA-4652-A8F0-73657F291258}" type="pres">
      <dgm:prSet presAssocID="{C2F9AF99-C298-4CAF-8305-FD0FD53E8DA7}" presName="nodeFollowingNodes" presStyleLbl="node1" presStyleIdx="2" presStyleCnt="4">
        <dgm:presLayoutVars>
          <dgm:bulletEnabled val="1"/>
        </dgm:presLayoutVars>
      </dgm:prSet>
      <dgm:spPr/>
    </dgm:pt>
    <dgm:pt modelId="{219DBE80-8DC2-4BD1-84A6-AC0B19D0B43A}" type="pres">
      <dgm:prSet presAssocID="{B874B432-687E-4993-A594-9D82449E6A16}" presName="nodeFollowingNodes" presStyleLbl="node1" presStyleIdx="3" presStyleCnt="4">
        <dgm:presLayoutVars>
          <dgm:bulletEnabled val="1"/>
        </dgm:presLayoutVars>
      </dgm:prSet>
      <dgm:spPr/>
    </dgm:pt>
  </dgm:ptLst>
  <dgm:cxnLst>
    <dgm:cxn modelId="{53EE0C1C-7E00-4B0C-A0A7-B712AF564843}" srcId="{D0D4E462-9BCF-4FAB-8A61-37F700BD0711}" destId="{924C4E26-AAA9-4253-837D-5BFB9FE9FF0D}" srcOrd="1" destOrd="0" parTransId="{BCA5DCDA-35A5-44BB-9A3F-4E5373D52B16}" sibTransId="{B671F067-A911-435B-9CB7-7DEDCEAF2DD2}"/>
    <dgm:cxn modelId="{EDFB3F33-819C-49C4-8890-E9477D3E952D}" type="presOf" srcId="{7A6B66D7-FAE4-49F4-BEF3-82AF5ACF1C6C}" destId="{CBDCFB83-C22D-4904-B7F3-2A3C24296002}" srcOrd="0" destOrd="0" presId="urn:microsoft.com/office/officeart/2005/8/layout/cycle3"/>
    <dgm:cxn modelId="{A2AF554C-1349-459F-BED4-F3CF3FBFDA17}" srcId="{D0D4E462-9BCF-4FAB-8A61-37F700BD0711}" destId="{337CFACB-7C79-492E-A17B-7556038B6E4C}" srcOrd="0" destOrd="0" parTransId="{E2088FC7-1DF4-4A14-8C55-12BBA6DF9475}" sibTransId="{7A6B66D7-FAE4-49F4-BEF3-82AF5ACF1C6C}"/>
    <dgm:cxn modelId="{FFC81471-9FA6-4894-A6D3-84902548C7D6}" srcId="{D0D4E462-9BCF-4FAB-8A61-37F700BD0711}" destId="{B874B432-687E-4993-A594-9D82449E6A16}" srcOrd="3" destOrd="0" parTransId="{95AE781F-87A3-4412-974A-7A000CCF71C4}" sibTransId="{72223758-C74D-4196-81EE-9BCBAA88A88A}"/>
    <dgm:cxn modelId="{FD03A551-7DE2-444E-B0CB-FE47B92A81D8}" type="presOf" srcId="{D0D4E462-9BCF-4FAB-8A61-37F700BD0711}" destId="{3202B54D-8DAB-4262-810A-107240A6A96A}" srcOrd="0" destOrd="0" presId="urn:microsoft.com/office/officeart/2005/8/layout/cycle3"/>
    <dgm:cxn modelId="{8E958C54-6487-473C-91D4-1C9161F372FA}" type="presOf" srcId="{B874B432-687E-4993-A594-9D82449E6A16}" destId="{219DBE80-8DC2-4BD1-84A6-AC0B19D0B43A}" srcOrd="0" destOrd="0" presId="urn:microsoft.com/office/officeart/2005/8/layout/cycle3"/>
    <dgm:cxn modelId="{BD84E09C-917A-49F4-9E25-8B9BC565BC0C}" type="presOf" srcId="{C2F9AF99-C298-4CAF-8305-FD0FD53E8DA7}" destId="{60E723A8-E1AA-4652-A8F0-73657F291258}" srcOrd="0" destOrd="0" presId="urn:microsoft.com/office/officeart/2005/8/layout/cycle3"/>
    <dgm:cxn modelId="{58C19CA5-8FC8-4AC0-A1B3-A4D9034E02CD}" type="presOf" srcId="{337CFACB-7C79-492E-A17B-7556038B6E4C}" destId="{C2DF6EF7-328A-4132-99E5-A130576B200B}" srcOrd="0" destOrd="0" presId="urn:microsoft.com/office/officeart/2005/8/layout/cycle3"/>
    <dgm:cxn modelId="{06FC85C6-DD02-4361-82D2-0A2EF0BC7312}" type="presOf" srcId="{924C4E26-AAA9-4253-837D-5BFB9FE9FF0D}" destId="{A60CD6B8-2D7E-4FB3-A917-CADE640A0F6A}" srcOrd="0" destOrd="0" presId="urn:microsoft.com/office/officeart/2005/8/layout/cycle3"/>
    <dgm:cxn modelId="{B6865CE2-C191-4474-9E19-68103F1EEE13}" srcId="{D0D4E462-9BCF-4FAB-8A61-37F700BD0711}" destId="{C2F9AF99-C298-4CAF-8305-FD0FD53E8DA7}" srcOrd="2" destOrd="0" parTransId="{829B7A32-840F-4CF4-8E4A-74C0D5CE4694}" sibTransId="{BB1E531D-EECF-436E-9FEB-32D30DC36575}"/>
    <dgm:cxn modelId="{F5FC2F28-40CF-40FD-9F3E-3291084359F2}" type="presParOf" srcId="{3202B54D-8DAB-4262-810A-107240A6A96A}" destId="{4296636B-C149-4E38-9F4B-09DAB326734F}" srcOrd="0" destOrd="0" presId="urn:microsoft.com/office/officeart/2005/8/layout/cycle3"/>
    <dgm:cxn modelId="{ED3C6B23-3AB4-4657-8CC4-77C674E9E348}" type="presParOf" srcId="{4296636B-C149-4E38-9F4B-09DAB326734F}" destId="{C2DF6EF7-328A-4132-99E5-A130576B200B}" srcOrd="0" destOrd="0" presId="urn:microsoft.com/office/officeart/2005/8/layout/cycle3"/>
    <dgm:cxn modelId="{099A1146-B27A-42E3-B6CA-D0DEA2242880}" type="presParOf" srcId="{4296636B-C149-4E38-9F4B-09DAB326734F}" destId="{CBDCFB83-C22D-4904-B7F3-2A3C24296002}" srcOrd="1" destOrd="0" presId="urn:microsoft.com/office/officeart/2005/8/layout/cycle3"/>
    <dgm:cxn modelId="{54DB63F7-D2BD-4B2E-9DEE-0165242BD3DA}" type="presParOf" srcId="{4296636B-C149-4E38-9F4B-09DAB326734F}" destId="{A60CD6B8-2D7E-4FB3-A917-CADE640A0F6A}" srcOrd="2" destOrd="0" presId="urn:microsoft.com/office/officeart/2005/8/layout/cycle3"/>
    <dgm:cxn modelId="{BA7F71FE-BC15-455A-AD6C-F6F4D519B798}" type="presParOf" srcId="{4296636B-C149-4E38-9F4B-09DAB326734F}" destId="{60E723A8-E1AA-4652-A8F0-73657F291258}" srcOrd="3" destOrd="0" presId="urn:microsoft.com/office/officeart/2005/8/layout/cycle3"/>
    <dgm:cxn modelId="{588BA3CB-BCD0-42D5-815D-8227606AA1EE}" type="presParOf" srcId="{4296636B-C149-4E38-9F4B-09DAB326734F}" destId="{219DBE80-8DC2-4BD1-84A6-AC0B19D0B43A}"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CFB83-C22D-4904-B7F3-2A3C24296002}">
      <dsp:nvSpPr>
        <dsp:cNvPr id="0" name=""/>
        <dsp:cNvSpPr/>
      </dsp:nvSpPr>
      <dsp:spPr>
        <a:xfrm>
          <a:off x="671912" y="-39928"/>
          <a:ext cx="3032511" cy="3032511"/>
        </a:xfrm>
        <a:prstGeom prst="circularArrow">
          <a:avLst>
            <a:gd name="adj1" fmla="val 4668"/>
            <a:gd name="adj2" fmla="val 272909"/>
            <a:gd name="adj3" fmla="val 13150770"/>
            <a:gd name="adj4" fmla="val 17817105"/>
            <a:gd name="adj5" fmla="val 4847"/>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sp>
    <dsp:sp modelId="{C2DF6EF7-328A-4132-99E5-A130576B200B}">
      <dsp:nvSpPr>
        <dsp:cNvPr id="0" name=""/>
        <dsp:cNvSpPr/>
      </dsp:nvSpPr>
      <dsp:spPr>
        <a:xfrm>
          <a:off x="1262897" y="674"/>
          <a:ext cx="1850540" cy="92527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Validation</a:t>
          </a:r>
        </a:p>
      </dsp:txBody>
      <dsp:txXfrm>
        <a:off x="1308065" y="45842"/>
        <a:ext cx="1760204" cy="834934"/>
      </dsp:txXfrm>
    </dsp:sp>
    <dsp:sp modelId="{A60CD6B8-2D7E-4FB3-A917-CADE640A0F6A}">
      <dsp:nvSpPr>
        <dsp:cNvPr id="0" name=""/>
        <dsp:cNvSpPr/>
      </dsp:nvSpPr>
      <dsp:spPr>
        <a:xfrm>
          <a:off x="2364832" y="1063426"/>
          <a:ext cx="1850540" cy="92527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Emotion</a:t>
          </a:r>
        </a:p>
      </dsp:txBody>
      <dsp:txXfrm>
        <a:off x="2410000" y="1108594"/>
        <a:ext cx="1760204" cy="834934"/>
      </dsp:txXfrm>
    </dsp:sp>
    <dsp:sp modelId="{60E723A8-E1AA-4652-A8F0-73657F291258}">
      <dsp:nvSpPr>
        <dsp:cNvPr id="0" name=""/>
        <dsp:cNvSpPr/>
      </dsp:nvSpPr>
      <dsp:spPr>
        <a:xfrm>
          <a:off x="1262897" y="2178420"/>
          <a:ext cx="1850540" cy="92527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Reassurance</a:t>
          </a:r>
        </a:p>
      </dsp:txBody>
      <dsp:txXfrm>
        <a:off x="1308065" y="2223588"/>
        <a:ext cx="1760204" cy="834934"/>
      </dsp:txXfrm>
    </dsp:sp>
    <dsp:sp modelId="{219DBE80-8DC2-4BD1-84A6-AC0B19D0B43A}">
      <dsp:nvSpPr>
        <dsp:cNvPr id="0" name=""/>
        <dsp:cNvSpPr/>
      </dsp:nvSpPr>
      <dsp:spPr>
        <a:xfrm>
          <a:off x="174024" y="1089547"/>
          <a:ext cx="1850540" cy="92527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Activity</a:t>
          </a:r>
        </a:p>
      </dsp:txBody>
      <dsp:txXfrm>
        <a:off x="219192" y="1134715"/>
        <a:ext cx="1760204" cy="8349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5"/>
          </a:xfrm>
          <a:prstGeom prst="rect">
            <a:avLst/>
          </a:prstGeom>
        </p:spPr>
        <p:txBody>
          <a:bodyPr vert="horz" lIns="91266" tIns="45633" rIns="91266" bIns="45633" rtlCol="0"/>
          <a:lstStyle>
            <a:lvl1pPr algn="l">
              <a:defRPr sz="1200"/>
            </a:lvl1pPr>
          </a:lstStyle>
          <a:p>
            <a:endParaRPr lang="en-GB"/>
          </a:p>
        </p:txBody>
      </p:sp>
      <p:sp>
        <p:nvSpPr>
          <p:cNvPr id="3" name="Date Placeholder 2"/>
          <p:cNvSpPr>
            <a:spLocks noGrp="1"/>
          </p:cNvSpPr>
          <p:nvPr>
            <p:ph type="dt" sz="quarter" idx="1"/>
          </p:nvPr>
        </p:nvSpPr>
        <p:spPr>
          <a:xfrm>
            <a:off x="3850443" y="0"/>
            <a:ext cx="2945660" cy="498055"/>
          </a:xfrm>
          <a:prstGeom prst="rect">
            <a:avLst/>
          </a:prstGeom>
        </p:spPr>
        <p:txBody>
          <a:bodyPr vert="horz" lIns="91266" tIns="45633" rIns="91266" bIns="45633" rtlCol="0"/>
          <a:lstStyle>
            <a:lvl1pPr algn="r">
              <a:defRPr sz="1200"/>
            </a:lvl1pPr>
          </a:lstStyle>
          <a:p>
            <a:fld id="{6737CB6B-C5F8-4637-8E12-F0A6BC58457F}" type="datetimeFigureOut">
              <a:rPr lang="en-GB" smtClean="0"/>
              <a:t>06/10/2025</a:t>
            </a:fld>
            <a:endParaRPr lang="en-GB"/>
          </a:p>
        </p:txBody>
      </p:sp>
      <p:sp>
        <p:nvSpPr>
          <p:cNvPr id="4" name="Footer Placeholder 3"/>
          <p:cNvSpPr>
            <a:spLocks noGrp="1"/>
          </p:cNvSpPr>
          <p:nvPr>
            <p:ph type="ftr" sz="quarter" idx="2"/>
          </p:nvPr>
        </p:nvSpPr>
        <p:spPr>
          <a:xfrm>
            <a:off x="0" y="9428584"/>
            <a:ext cx="2945660" cy="498054"/>
          </a:xfrm>
          <a:prstGeom prst="rect">
            <a:avLst/>
          </a:prstGeom>
        </p:spPr>
        <p:txBody>
          <a:bodyPr vert="horz" lIns="91266" tIns="45633" rIns="91266" bIns="45633"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60" cy="498054"/>
          </a:xfrm>
          <a:prstGeom prst="rect">
            <a:avLst/>
          </a:prstGeom>
        </p:spPr>
        <p:txBody>
          <a:bodyPr vert="horz" lIns="91266" tIns="45633" rIns="91266" bIns="45633" rtlCol="0" anchor="b"/>
          <a:lstStyle>
            <a:lvl1pPr algn="r">
              <a:defRPr sz="1200"/>
            </a:lvl1pPr>
          </a:lstStyle>
          <a:p>
            <a:fld id="{ABA046DB-C0BB-4101-9EAD-7568519787A5}" type="slidenum">
              <a:rPr lang="en-GB" smtClean="0"/>
              <a:t>‹#›</a:t>
            </a:fld>
            <a:endParaRPr lang="en-GB"/>
          </a:p>
        </p:txBody>
      </p:sp>
    </p:spTree>
    <p:extLst>
      <p:ext uri="{BB962C8B-B14F-4D97-AF65-F5344CB8AC3E}">
        <p14:creationId xmlns:p14="http://schemas.microsoft.com/office/powerpoint/2010/main" val="1502209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5"/>
          </a:xfrm>
          <a:prstGeom prst="rect">
            <a:avLst/>
          </a:prstGeom>
        </p:spPr>
        <p:txBody>
          <a:bodyPr vert="horz" lIns="91266" tIns="45633" rIns="91266" bIns="45633" rtlCol="0"/>
          <a:lstStyle>
            <a:lvl1pPr algn="l">
              <a:defRPr sz="1200"/>
            </a:lvl1pPr>
          </a:lstStyle>
          <a:p>
            <a:endParaRPr lang="en-GB"/>
          </a:p>
        </p:txBody>
      </p:sp>
      <p:sp>
        <p:nvSpPr>
          <p:cNvPr id="3" name="Date Placeholder 2"/>
          <p:cNvSpPr>
            <a:spLocks noGrp="1"/>
          </p:cNvSpPr>
          <p:nvPr>
            <p:ph type="dt" idx="1"/>
          </p:nvPr>
        </p:nvSpPr>
        <p:spPr>
          <a:xfrm>
            <a:off x="3850443" y="0"/>
            <a:ext cx="2945660" cy="498055"/>
          </a:xfrm>
          <a:prstGeom prst="rect">
            <a:avLst/>
          </a:prstGeom>
        </p:spPr>
        <p:txBody>
          <a:bodyPr vert="horz" lIns="91266" tIns="45633" rIns="91266" bIns="45633" rtlCol="0"/>
          <a:lstStyle>
            <a:lvl1pPr algn="r">
              <a:defRPr sz="1200"/>
            </a:lvl1pPr>
          </a:lstStyle>
          <a:p>
            <a:fld id="{35663684-98EF-4DD2-A901-CBEABF3169CF}" type="datetimeFigureOut">
              <a:rPr lang="en-GB" smtClean="0"/>
              <a:t>06/10/2025</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266" tIns="45633" rIns="91266" bIns="45633" rtlCol="0" anchor="ctr"/>
          <a:lstStyle/>
          <a:p>
            <a:endParaRPr lang="en-GB"/>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266" tIns="45633" rIns="91266" bIns="456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60" cy="498054"/>
          </a:xfrm>
          <a:prstGeom prst="rect">
            <a:avLst/>
          </a:prstGeom>
        </p:spPr>
        <p:txBody>
          <a:bodyPr vert="horz" lIns="91266" tIns="45633" rIns="91266" bIns="45633"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60" cy="498054"/>
          </a:xfrm>
          <a:prstGeom prst="rect">
            <a:avLst/>
          </a:prstGeom>
        </p:spPr>
        <p:txBody>
          <a:bodyPr vert="horz" lIns="91266" tIns="45633" rIns="91266" bIns="45633" rtlCol="0" anchor="b"/>
          <a:lstStyle>
            <a:lvl1pPr algn="r">
              <a:defRPr sz="1200"/>
            </a:lvl1pPr>
          </a:lstStyle>
          <a:p>
            <a:fld id="{9F5FFA74-7C61-457B-A590-78B130BBCB18}" type="slidenum">
              <a:rPr lang="en-GB" smtClean="0"/>
              <a:t>‹#›</a:t>
            </a:fld>
            <a:endParaRPr lang="en-GB"/>
          </a:p>
        </p:txBody>
      </p:sp>
    </p:spTree>
    <p:extLst>
      <p:ext uri="{BB962C8B-B14F-4D97-AF65-F5344CB8AC3E}">
        <p14:creationId xmlns:p14="http://schemas.microsoft.com/office/powerpoint/2010/main" val="169686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At any one time 1 in 4 hospital beds are occupied by people living with dementia (NAD, 2019). Patients can present with a complexity of cognitive and physical symptoms. Typically, difficulties with attention and memory exist which can be exasperated by a hospital admission and interaction with health care professionals -triggering distress and confusion for someone with dementia. Often just a small action is needed listen to and validate the persons needs to avoid further distress and agitation. However, medical professionals do not always feel prepared to deal with these perceived complex interactions leading to unease for both patient and doctor.  </a:t>
            </a:r>
            <a:endParaRPr lang="en-GB" dirty="0"/>
          </a:p>
          <a:p>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2</a:t>
            </a:fld>
            <a:endParaRPr lang="en-GB"/>
          </a:p>
        </p:txBody>
      </p:sp>
    </p:spTree>
    <p:extLst>
      <p:ext uri="{BB962C8B-B14F-4D97-AF65-F5344CB8AC3E}">
        <p14:creationId xmlns:p14="http://schemas.microsoft.com/office/powerpoint/2010/main" val="175174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F5FFA74-7C61-457B-A590-78B130BBCB18}" type="slidenum">
              <a:rPr lang="en-GB" smtClean="0"/>
              <a:t>12</a:t>
            </a:fld>
            <a:endParaRPr lang="en-GB"/>
          </a:p>
        </p:txBody>
      </p:sp>
    </p:spTree>
    <p:extLst>
      <p:ext uri="{BB962C8B-B14F-4D97-AF65-F5344CB8AC3E}">
        <p14:creationId xmlns:p14="http://schemas.microsoft.com/office/powerpoint/2010/main" val="380208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approaches reflect a growing recognition that affective learning and relational skills are best fostered through consistent, meaningful engagement rather than isolated content delivery​. Practical application of skills through experiential learning and perspective taking can enhance patient experience </a:t>
            </a:r>
            <a:endParaRPr lang="en-GB" dirty="0"/>
          </a:p>
          <a:p>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3</a:t>
            </a:fld>
            <a:endParaRPr lang="en-GB"/>
          </a:p>
        </p:txBody>
      </p:sp>
    </p:spTree>
    <p:extLst>
      <p:ext uri="{BB962C8B-B14F-4D97-AF65-F5344CB8AC3E}">
        <p14:creationId xmlns:p14="http://schemas.microsoft.com/office/powerpoint/2010/main" val="3928419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project aimed to improve skills and attitudes in medical students prior to going on placement in older people’s medicine with an aim to provide more compassionate, patient-</a:t>
            </a:r>
            <a:r>
              <a:rPr lang="en-GB" sz="1200" b="0" i="0" kern="1200" dirty="0" err="1">
                <a:solidFill>
                  <a:schemeClr val="tx1"/>
                </a:solidFill>
                <a:effectLst/>
                <a:latin typeface="+mn-lt"/>
                <a:ea typeface="+mn-ea"/>
                <a:cs typeface="+mn-cs"/>
              </a:rPr>
              <a:t>centered</a:t>
            </a:r>
            <a:r>
              <a:rPr lang="en-GB" sz="1200" b="0" i="0" kern="1200" dirty="0">
                <a:solidFill>
                  <a:schemeClr val="tx1"/>
                </a:solidFill>
                <a:effectLst/>
                <a:latin typeface="+mn-lt"/>
                <a:ea typeface="+mn-ea"/>
                <a:cs typeface="+mn-cs"/>
              </a:rPr>
              <a:t> care for those affected by dementia.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highlights an opportunity for a policy-aligned, evidence-based enhancement to the curriculum. </a:t>
            </a:r>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4</a:t>
            </a:fld>
            <a:endParaRPr lang="en-GB"/>
          </a:p>
        </p:txBody>
      </p:sp>
    </p:spTree>
    <p:extLst>
      <p:ext uri="{BB962C8B-B14F-4D97-AF65-F5344CB8AC3E}">
        <p14:creationId xmlns:p14="http://schemas.microsoft.com/office/powerpoint/2010/main" val="1762072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Undergraduate medical students took part in an immersive virtual reality experience simulating ‘A Walk Through Dementia’ by Alzheimer’s Research UK, in which symptoms that pose challenges to people with dementia are demonstrated. Followed by a targeted communications skills workshop, where students roleplayed the VERA framework (Blackhall et al., 2011) to interpret communication in people living with dementia and respond in an appropriate and compassionate manner.  </a:t>
            </a:r>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5</a:t>
            </a:fld>
            <a:endParaRPr lang="en-GB"/>
          </a:p>
        </p:txBody>
      </p:sp>
    </p:spTree>
    <p:extLst>
      <p:ext uri="{BB962C8B-B14F-4D97-AF65-F5344CB8AC3E}">
        <p14:creationId xmlns:p14="http://schemas.microsoft.com/office/powerpoint/2010/main" val="296436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provides a powerful affective learning experience, often unavailable through traditional didactic methods.  </a:t>
            </a:r>
          </a:p>
          <a:p>
            <a:r>
              <a:rPr lang="en-GB" sz="1200" b="0" i="0" kern="1200" dirty="0">
                <a:solidFill>
                  <a:schemeClr val="tx1"/>
                </a:solidFill>
                <a:effectLst/>
                <a:latin typeface="+mn-lt"/>
                <a:ea typeface="+mn-ea"/>
                <a:cs typeface="+mn-cs"/>
              </a:rPr>
              <a:t>Based on classical learning theory VR lies in </a:t>
            </a:r>
            <a:r>
              <a:rPr lang="en-GB" sz="1200" b="0" i="0" kern="1200" dirty="0" err="1">
                <a:solidFill>
                  <a:schemeClr val="tx1"/>
                </a:solidFill>
                <a:effectLst/>
                <a:latin typeface="+mn-lt"/>
                <a:ea typeface="+mn-ea"/>
                <a:cs typeface="+mn-cs"/>
              </a:rPr>
              <a:t>Piagets</a:t>
            </a:r>
            <a:r>
              <a:rPr lang="en-GB" sz="1200" b="0" i="0" kern="1200" dirty="0">
                <a:solidFill>
                  <a:schemeClr val="tx1"/>
                </a:solidFill>
                <a:effectLst/>
                <a:latin typeface="+mn-lt"/>
                <a:ea typeface="+mn-ea"/>
                <a:cs typeface="+mn-cs"/>
              </a:rPr>
              <a:t> constructivist learning theory, which asserts that learners actively build knowledge through experience, context and reflection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VR’s use in Medical Education found that studies are usually focused on technical areas such as surgical skills and anatomy, while softer skills such as communication and empathy are underrepresented ----, immersive experiential learning can foster a deeper understanding of patient-centred communication. </a:t>
            </a:r>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6</a:t>
            </a:fld>
            <a:endParaRPr lang="en-GB"/>
          </a:p>
        </p:txBody>
      </p:sp>
    </p:spTree>
    <p:extLst>
      <p:ext uri="{BB962C8B-B14F-4D97-AF65-F5344CB8AC3E}">
        <p14:creationId xmlns:p14="http://schemas.microsoft.com/office/powerpoint/2010/main" val="612567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Within group comparisons over time using Friedman test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Mann-Whitney U tests were conducted to assess between group significance. This analysis revealed that the intervention group had significantly higher total DAS scores (mean rank = 16.61) than the control group (mean rank = 7.96), U = 12.5, p = 0.002, r = 0.66.</a:t>
            </a:r>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8</a:t>
            </a:fld>
            <a:endParaRPr lang="en-GB"/>
          </a:p>
        </p:txBody>
      </p:sp>
    </p:spTree>
    <p:extLst>
      <p:ext uri="{BB962C8B-B14F-4D97-AF65-F5344CB8AC3E}">
        <p14:creationId xmlns:p14="http://schemas.microsoft.com/office/powerpoint/2010/main" val="76553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Triangulating the quantitative data with insights from students’ reflections has provided a compelling case for the integration of VR-assisted communication skills as a supplementary teaching session in undergraduate medical students’ dementia education.</a:t>
            </a:r>
            <a:endParaRPr lang="en-GB" dirty="0"/>
          </a:p>
          <a:p>
            <a:endParaRPr lang="en-GB" dirty="0"/>
          </a:p>
          <a:p>
            <a:r>
              <a:rPr lang="en-GB" dirty="0"/>
              <a:t>5 themes that emerged from the thematic analysis – behavioural shift </a:t>
            </a:r>
          </a:p>
          <a:p>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9</a:t>
            </a:fld>
            <a:endParaRPr lang="en-GB"/>
          </a:p>
        </p:txBody>
      </p:sp>
    </p:spTree>
    <p:extLst>
      <p:ext uri="{BB962C8B-B14F-4D97-AF65-F5344CB8AC3E}">
        <p14:creationId xmlns:p14="http://schemas.microsoft.com/office/powerpoint/2010/main" val="1999467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scalability, emotional impact and alignment with adult learning principles and national curriculum goals ​(General Medical Council , 2018 )​ indicate that VR assisted communication skills sessions are a promising and feasible tool in medical curricula. To enable projects such as this to be sustainable in the longer term, it would require institutional support, faculty training and further access to technologies.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Additional research to evaluate outcomes beyond placement readiness, such as observed communication behaviours and implications on patient experience, would provide further evidence to support integration into formal curriculum.  </a:t>
            </a:r>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10</a:t>
            </a:fld>
            <a:endParaRPr lang="en-GB"/>
          </a:p>
        </p:txBody>
      </p:sp>
    </p:spTree>
    <p:extLst>
      <p:ext uri="{BB962C8B-B14F-4D97-AF65-F5344CB8AC3E}">
        <p14:creationId xmlns:p14="http://schemas.microsoft.com/office/powerpoint/2010/main" val="419267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FFA74-7C61-457B-A590-78B130BBCB18}" type="slidenum">
              <a:rPr lang="en-GB" smtClean="0"/>
              <a:t>11</a:t>
            </a:fld>
            <a:endParaRPr lang="en-GB"/>
          </a:p>
        </p:txBody>
      </p:sp>
    </p:spTree>
    <p:extLst>
      <p:ext uri="{BB962C8B-B14F-4D97-AF65-F5344CB8AC3E}">
        <p14:creationId xmlns:p14="http://schemas.microsoft.com/office/powerpoint/2010/main" val="272188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3058" y="1906888"/>
            <a:ext cx="5957888" cy="2400657"/>
          </a:xfrm>
          <a:prstGeom prst="rect">
            <a:avLst/>
          </a:prstGeom>
        </p:spPr>
        <p:txBody>
          <a:bodyPr wrap="square" anchor="ctr">
            <a:noAutofit/>
          </a:bodyPr>
          <a:lstStyle>
            <a:lvl1pPr algn="ctr">
              <a:lnSpc>
                <a:spcPct val="65000"/>
              </a:lnSpc>
              <a:defRPr sz="9000" b="1">
                <a:solidFill>
                  <a:schemeClr val="bg1"/>
                </a:solidFill>
              </a:defRPr>
            </a:lvl1pPr>
          </a:lstStyle>
          <a:p>
            <a:r>
              <a:rPr lang="en-US"/>
              <a:t>MASTER TITLE STYLE</a:t>
            </a:r>
            <a:endParaRPr lang="en-GB"/>
          </a:p>
        </p:txBody>
      </p:sp>
      <p:sp>
        <p:nvSpPr>
          <p:cNvPr id="4" name="Date Placeholder 3"/>
          <p:cNvSpPr>
            <a:spLocks noGrp="1"/>
          </p:cNvSpPr>
          <p:nvPr>
            <p:ph type="dt" sz="half" idx="10"/>
          </p:nvPr>
        </p:nvSpPr>
        <p:spPr>
          <a:xfrm>
            <a:off x="3146822" y="4686638"/>
            <a:ext cx="2850357" cy="637895"/>
          </a:xfrm>
          <a:prstGeom prst="rect">
            <a:avLst/>
          </a:prstGeom>
        </p:spPr>
        <p:txBody>
          <a:bodyPr wrap="none" tIns="36000" anchor="t">
            <a:noAutofit/>
          </a:bodyPr>
          <a:lstStyle>
            <a:lvl1pPr algn="ctr">
              <a:defRPr sz="1200" b="1">
                <a:solidFill>
                  <a:schemeClr val="bg1"/>
                </a:solidFill>
                <a:latin typeface="+mn-lt"/>
              </a:defRPr>
            </a:lvl1pPr>
          </a:lstStyle>
          <a:p>
            <a:pPr>
              <a:lnSpc>
                <a:spcPct val="80000"/>
              </a:lnSpc>
            </a:pPr>
            <a:r>
              <a:rPr lang="en-GB"/>
              <a:t>Subtitle</a:t>
            </a:r>
          </a:p>
        </p:txBody>
      </p:sp>
      <p:cxnSp>
        <p:nvCxnSpPr>
          <p:cNvPr id="39" name="Straight Connector 38"/>
          <p:cNvCxnSpPr/>
          <p:nvPr userDrawn="1"/>
        </p:nvCxnSpPr>
        <p:spPr>
          <a:xfrm>
            <a:off x="3600450" y="4457356"/>
            <a:ext cx="1943100" cy="0"/>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E7D7DF23-52E8-4239-93AD-E10698ABF64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410" y="183211"/>
            <a:ext cx="2000250" cy="1257300"/>
          </a:xfrm>
          <a:prstGeom prst="rect">
            <a:avLst/>
          </a:prstGeom>
          <a:noFill/>
          <a:ln>
            <a:noFill/>
          </a:ln>
        </p:spPr>
      </p:pic>
    </p:spTree>
    <p:extLst>
      <p:ext uri="{BB962C8B-B14F-4D97-AF65-F5344CB8AC3E}">
        <p14:creationId xmlns:p14="http://schemas.microsoft.com/office/powerpoint/2010/main" val="22926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1_Blank Slide">
    <p:spTree>
      <p:nvGrpSpPr>
        <p:cNvPr id="1" name=""/>
        <p:cNvGrpSpPr/>
        <p:nvPr/>
      </p:nvGrpSpPr>
      <p:grpSpPr>
        <a:xfrm>
          <a:off x="0" y="0"/>
          <a:ext cx="0" cy="0"/>
          <a:chOff x="0" y="0"/>
          <a:chExt cx="0" cy="0"/>
        </a:xfrm>
      </p:grpSpPr>
      <p:sp>
        <p:nvSpPr>
          <p:cNvPr id="6" name="Rectangle 5"/>
          <p:cNvSpPr/>
          <p:nvPr userDrawn="1"/>
        </p:nvSpPr>
        <p:spPr>
          <a:xfrm>
            <a:off x="0" y="6181724"/>
            <a:ext cx="9144000" cy="676275"/>
          </a:xfrm>
          <a:prstGeom prst="rect">
            <a:avLst/>
          </a:prstGeom>
          <a:solidFill>
            <a:srgbClr val="009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7" name="Title 1"/>
          <p:cNvSpPr>
            <a:spLocks noGrp="1"/>
          </p:cNvSpPr>
          <p:nvPr>
            <p:ph type="title" hasCustomPrompt="1"/>
          </p:nvPr>
        </p:nvSpPr>
        <p:spPr>
          <a:xfrm>
            <a:off x="296468" y="612776"/>
            <a:ext cx="8549877" cy="818686"/>
          </a:xfrm>
          <a:prstGeom prst="rect">
            <a:avLst/>
          </a:prstGeom>
        </p:spPr>
        <p:txBody>
          <a:bodyPr/>
          <a:lstStyle/>
          <a:p>
            <a:r>
              <a:rPr lang="en-US"/>
              <a:t>CLICK TO EDIT MASTER TITLE STYLE</a:t>
            </a:r>
            <a:endParaRPr lang="en-GB"/>
          </a:p>
        </p:txBody>
      </p:sp>
      <p:sp>
        <p:nvSpPr>
          <p:cNvPr id="8" name="Text Placeholder 5"/>
          <p:cNvSpPr>
            <a:spLocks noGrp="1"/>
          </p:cNvSpPr>
          <p:nvPr>
            <p:ph type="body" sz="quarter" idx="12"/>
          </p:nvPr>
        </p:nvSpPr>
        <p:spPr>
          <a:xfrm>
            <a:off x="296466" y="1608366"/>
            <a:ext cx="8549878" cy="41637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p:cNvSpPr>
            <a:spLocks noGrp="1"/>
          </p:cNvSpPr>
          <p:nvPr>
            <p:ph type="dt" sz="half" idx="10"/>
          </p:nvPr>
        </p:nvSpPr>
        <p:spPr>
          <a:xfrm>
            <a:off x="296468" y="6464923"/>
            <a:ext cx="656032" cy="153888"/>
          </a:xfrm>
          <a:prstGeom prst="rect">
            <a:avLst/>
          </a:prstGeom>
        </p:spPr>
        <p:txBody>
          <a:bodyPr/>
          <a:lstStyle>
            <a:lvl1pPr>
              <a:defRPr>
                <a:solidFill>
                  <a:schemeClr val="bg1"/>
                </a:solidFill>
              </a:defRPr>
            </a:lvl1pPr>
          </a:lstStyle>
          <a:p>
            <a:fld id="{4A359D78-BA79-4341-B1BE-CA29AEF534CC}" type="datetime1">
              <a:rPr lang="en-GB" smtClean="0"/>
              <a:pPr/>
              <a:t>06/10/2025</a:t>
            </a:fld>
            <a:endParaRPr lang="en-GB"/>
          </a:p>
        </p:txBody>
      </p:sp>
      <p:sp>
        <p:nvSpPr>
          <p:cNvPr id="10" name="Footer Placeholder 4"/>
          <p:cNvSpPr>
            <a:spLocks noGrp="1"/>
          </p:cNvSpPr>
          <p:nvPr>
            <p:ph type="ftr" sz="quarter" idx="11"/>
          </p:nvPr>
        </p:nvSpPr>
        <p:spPr>
          <a:xfrm>
            <a:off x="962025" y="6464923"/>
            <a:ext cx="2260998" cy="153888"/>
          </a:xfrm>
          <a:prstGeom prst="rect">
            <a:avLst/>
          </a:prstGeom>
        </p:spPr>
        <p:txBody>
          <a:bodyPr/>
          <a:lstStyle>
            <a:lvl1pPr>
              <a:defRPr>
                <a:solidFill>
                  <a:schemeClr val="bg1"/>
                </a:solidFill>
              </a:defRPr>
            </a:lvl1pPr>
          </a:lstStyle>
          <a:p>
            <a:r>
              <a:rPr lang="en-GB"/>
              <a:t>Presentation footer</a:t>
            </a:r>
          </a:p>
        </p:txBody>
      </p:sp>
    </p:spTree>
    <p:extLst>
      <p:ext uri="{BB962C8B-B14F-4D97-AF65-F5344CB8AC3E}">
        <p14:creationId xmlns:p14="http://schemas.microsoft.com/office/powerpoint/2010/main" val="227555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2D3E9E-A95C-48F2-B4BF-A71542E0BE9A}" type="datetimeFigureOut">
              <a:rPr lang="en-US" dirty="0"/>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84243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83FF6-CD36-481F-8F5E-02ABAECFBAC2}"/>
              </a:ext>
            </a:extLst>
          </p:cNvPr>
          <p:cNvSpPr>
            <a:spLocks noGrp="1"/>
          </p:cNvSpPr>
          <p:nvPr>
            <p:ph type="dt" sz="half" idx="10"/>
          </p:nvPr>
        </p:nvSpPr>
        <p:spPr/>
        <p:txBody>
          <a:bodyPr/>
          <a:lstStyle/>
          <a:p>
            <a:fld id="{CC6B5D3F-A947-4EBA-8651-472228207D96}" type="datetimeFigureOut">
              <a:rPr lang="en-GB" smtClean="0"/>
              <a:t>06/10/2025</a:t>
            </a:fld>
            <a:endParaRPr lang="en-GB"/>
          </a:p>
        </p:txBody>
      </p:sp>
      <p:sp>
        <p:nvSpPr>
          <p:cNvPr id="3" name="Footer Placeholder 2">
            <a:extLst>
              <a:ext uri="{FF2B5EF4-FFF2-40B4-BE49-F238E27FC236}">
                <a16:creationId xmlns:a16="http://schemas.microsoft.com/office/drawing/2014/main" id="{8FCE0885-197B-43B5-B9B9-0740EE664D4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2066902-91EE-47C2-9E0A-84278DE0BB7E}"/>
              </a:ext>
            </a:extLst>
          </p:cNvPr>
          <p:cNvSpPr>
            <a:spLocks noGrp="1"/>
          </p:cNvSpPr>
          <p:nvPr>
            <p:ph type="sldNum" sz="quarter" idx="12"/>
          </p:nvPr>
        </p:nvSpPr>
        <p:spPr/>
        <p:txBody>
          <a:bodyPr/>
          <a:lstStyle/>
          <a:p>
            <a:fld id="{446C1E15-E1A3-421E-8AF0-4641BF0C2F1F}" type="slidenum">
              <a:rPr lang="en-GB" smtClean="0"/>
              <a:t>‹#›</a:t>
            </a:fld>
            <a:endParaRPr lang="en-GB"/>
          </a:p>
        </p:txBody>
      </p:sp>
    </p:spTree>
    <p:extLst>
      <p:ext uri="{BB962C8B-B14F-4D97-AF65-F5344CB8AC3E}">
        <p14:creationId xmlns:p14="http://schemas.microsoft.com/office/powerpoint/2010/main" val="4828493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rgbClr val="224386"/>
        </a:solidFill>
        <a:effectLst/>
      </p:bgPr>
    </p:bg>
    <p:spTree>
      <p:nvGrpSpPr>
        <p:cNvPr id="1" name=""/>
        <p:cNvGrpSpPr/>
        <p:nvPr/>
      </p:nvGrpSpPr>
      <p:grpSpPr>
        <a:xfrm>
          <a:off x="0" y="0"/>
          <a:ext cx="0" cy="0"/>
          <a:chOff x="0" y="0"/>
          <a:chExt cx="0" cy="0"/>
        </a:xfrm>
      </p:grpSpPr>
      <p:sp>
        <p:nvSpPr>
          <p:cNvPr id="8" name="Parallelogram 7"/>
          <p:cNvSpPr/>
          <p:nvPr userDrawn="1"/>
        </p:nvSpPr>
        <p:spPr>
          <a:xfrm>
            <a:off x="-1975357" y="0"/>
            <a:ext cx="6824944" cy="6858000"/>
          </a:xfrm>
          <a:prstGeom prst="parallelogram">
            <a:avLst/>
          </a:prstGeom>
          <a:blipFill>
            <a:blip r:embed="rId2"/>
            <a:srcRect/>
            <a:stretch>
              <a:fillRect l="-25117" t="-4721" r="-49803" b="-45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4" name="Date Placeholder 3"/>
          <p:cNvSpPr>
            <a:spLocks noGrp="1"/>
          </p:cNvSpPr>
          <p:nvPr>
            <p:ph type="dt" sz="half" idx="10"/>
          </p:nvPr>
        </p:nvSpPr>
        <p:spPr>
          <a:xfrm>
            <a:off x="296468" y="6464922"/>
            <a:ext cx="684607" cy="153895"/>
          </a:xfrm>
          <a:prstGeom prst="rect">
            <a:avLst/>
          </a:prstGeom>
        </p:spPr>
        <p:txBody>
          <a:bodyPr/>
          <a:lstStyle>
            <a:lvl1pPr>
              <a:defRPr>
                <a:solidFill>
                  <a:schemeClr val="bg1"/>
                </a:solidFill>
              </a:defRPr>
            </a:lvl1pPr>
          </a:lstStyle>
          <a:p>
            <a:fld id="{B0980A45-E975-4B13-A7C4-4BB1E3BD50C0}" type="datetime1">
              <a:rPr lang="en-GB" smtClean="0"/>
              <a:t>06/10/2025</a:t>
            </a:fld>
            <a:endParaRPr lang="en-GB"/>
          </a:p>
        </p:txBody>
      </p:sp>
      <p:cxnSp>
        <p:nvCxnSpPr>
          <p:cNvPr id="9" name="Straight Connector 8"/>
          <p:cNvCxnSpPr/>
          <p:nvPr userDrawn="1"/>
        </p:nvCxnSpPr>
        <p:spPr>
          <a:xfrm>
            <a:off x="6517562" y="4172513"/>
            <a:ext cx="2456178" cy="0"/>
          </a:xfrm>
          <a:prstGeom prst="line">
            <a:avLst/>
          </a:prstGeom>
          <a:ln w="1143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p:cNvSpPr/>
          <p:nvPr userDrawn="1"/>
        </p:nvSpPr>
        <p:spPr>
          <a:xfrm>
            <a:off x="2438152" y="1737707"/>
            <a:ext cx="3189514" cy="3382585"/>
          </a:xfrm>
          <a:prstGeom prst="ellipse">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7" name="Title 1"/>
          <p:cNvSpPr>
            <a:spLocks noGrp="1"/>
          </p:cNvSpPr>
          <p:nvPr>
            <p:ph type="ctrTitle" hasCustomPrompt="1"/>
          </p:nvPr>
        </p:nvSpPr>
        <p:spPr>
          <a:xfrm>
            <a:off x="3225338" y="2139652"/>
            <a:ext cx="5747997" cy="2000548"/>
          </a:xfrm>
          <a:prstGeom prst="rect">
            <a:avLst/>
          </a:prstGeom>
        </p:spPr>
        <p:txBody>
          <a:bodyPr anchor="ctr">
            <a:noAutofit/>
          </a:bodyPr>
          <a:lstStyle>
            <a:lvl1pPr algn="r">
              <a:lnSpc>
                <a:spcPct val="65000"/>
              </a:lnSpc>
              <a:defRPr sz="5400" b="1">
                <a:solidFill>
                  <a:schemeClr val="bg1"/>
                </a:solidFill>
              </a:defRPr>
            </a:lvl1pPr>
          </a:lstStyle>
          <a:p>
            <a:r>
              <a:rPr lang="en-US"/>
              <a:t>SCHOOL BOARD</a:t>
            </a:r>
            <a:br>
              <a:rPr lang="en-US"/>
            </a:br>
            <a:r>
              <a:rPr lang="en-US"/>
              <a:t>MEETING</a:t>
            </a:r>
            <a:endParaRPr lang="en-GB"/>
          </a:p>
        </p:txBody>
      </p:sp>
      <p:sp>
        <p:nvSpPr>
          <p:cNvPr id="3" name="Text Placeholder 2"/>
          <p:cNvSpPr>
            <a:spLocks noGrp="1"/>
          </p:cNvSpPr>
          <p:nvPr>
            <p:ph type="body" sz="quarter" idx="11" hasCustomPrompt="1"/>
          </p:nvPr>
        </p:nvSpPr>
        <p:spPr>
          <a:xfrm>
            <a:off x="5433560" y="4422241"/>
            <a:ext cx="3543300" cy="355600"/>
          </a:xfrm>
          <a:prstGeom prst="rect">
            <a:avLst/>
          </a:prstGeom>
        </p:spPr>
        <p:txBody>
          <a:bodyPr/>
          <a:lstStyle>
            <a:lvl1pPr algn="r">
              <a:defRPr sz="1200" b="0">
                <a:solidFill>
                  <a:schemeClr val="bg1"/>
                </a:solidFill>
                <a:latin typeface="+mj-lt"/>
              </a:defRPr>
            </a:lvl1pPr>
          </a:lstStyle>
          <a:p>
            <a:pPr lvl="0"/>
            <a:r>
              <a:rPr lang="en-US"/>
              <a:t>Subtitle</a:t>
            </a:r>
            <a:endParaRPr lang="en-GB"/>
          </a:p>
        </p:txBody>
      </p:sp>
      <p:grpSp>
        <p:nvGrpSpPr>
          <p:cNvPr id="12" name="Group 11">
            <a:extLst>
              <a:ext uri="{FF2B5EF4-FFF2-40B4-BE49-F238E27FC236}">
                <a16:creationId xmlns:a16="http://schemas.microsoft.com/office/drawing/2014/main" id="{31C7743F-6EEF-4AB0-8036-4570AD176DAC}"/>
              </a:ext>
            </a:extLst>
          </p:cNvPr>
          <p:cNvGrpSpPr/>
          <p:nvPr userDrawn="1"/>
        </p:nvGrpSpPr>
        <p:grpSpPr>
          <a:xfrm>
            <a:off x="6353543" y="6163620"/>
            <a:ext cx="2282489" cy="602604"/>
            <a:chOff x="8954075" y="5938840"/>
            <a:chExt cx="2554505" cy="679977"/>
          </a:xfrm>
        </p:grpSpPr>
        <p:pic>
          <p:nvPicPr>
            <p:cNvPr id="13" name="Picture 12">
              <a:extLst>
                <a:ext uri="{FF2B5EF4-FFF2-40B4-BE49-F238E27FC236}">
                  <a16:creationId xmlns:a16="http://schemas.microsoft.com/office/drawing/2014/main" id="{12A67D1F-9BC5-4C34-8DD9-1C7BBA9A2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95761" y="5938840"/>
              <a:ext cx="2312819" cy="679977"/>
            </a:xfrm>
            <a:prstGeom prst="rect">
              <a:avLst/>
            </a:prstGeom>
          </p:spPr>
        </p:pic>
        <p:sp>
          <p:nvSpPr>
            <p:cNvPr id="14" name="Freeform 101">
              <a:extLst>
                <a:ext uri="{FF2B5EF4-FFF2-40B4-BE49-F238E27FC236}">
                  <a16:creationId xmlns:a16="http://schemas.microsoft.com/office/drawing/2014/main" id="{CF661F40-D644-4FEE-B151-E28638B1B6A9}"/>
                </a:ext>
              </a:extLst>
            </p:cNvPr>
            <p:cNvSpPr>
              <a:spLocks/>
            </p:cNvSpPr>
            <p:nvPr userDrawn="1"/>
          </p:nvSpPr>
          <p:spPr bwMode="black">
            <a:xfrm>
              <a:off x="8954075" y="6001436"/>
              <a:ext cx="225439" cy="404225"/>
            </a:xfrm>
            <a:custGeom>
              <a:avLst/>
              <a:gdLst>
                <a:gd name="T0" fmla="*/ 111 w 111"/>
                <a:gd name="T1" fmla="*/ 195 h 198"/>
                <a:gd name="T2" fmla="*/ 107 w 111"/>
                <a:gd name="T3" fmla="*/ 195 h 198"/>
                <a:gd name="T4" fmla="*/ 58 w 111"/>
                <a:gd name="T5" fmla="*/ 121 h 198"/>
                <a:gd name="T6" fmla="*/ 58 w 111"/>
                <a:gd name="T7" fmla="*/ 41 h 198"/>
                <a:gd name="T8" fmla="*/ 87 w 111"/>
                <a:gd name="T9" fmla="*/ 3 h 198"/>
                <a:gd name="T10" fmla="*/ 87 w 111"/>
                <a:gd name="T11" fmla="*/ 0 h 198"/>
                <a:gd name="T12" fmla="*/ 0 w 111"/>
                <a:gd name="T13" fmla="*/ 0 h 198"/>
                <a:gd name="T14" fmla="*/ 0 w 111"/>
                <a:gd name="T15" fmla="*/ 3 h 198"/>
                <a:gd name="T16" fmla="*/ 21 w 111"/>
                <a:gd name="T17" fmla="*/ 33 h 198"/>
                <a:gd name="T18" fmla="*/ 21 w 111"/>
                <a:gd name="T19" fmla="*/ 112 h 198"/>
                <a:gd name="T20" fmla="*/ 101 w 111"/>
                <a:gd name="T21" fmla="*/ 198 h 198"/>
                <a:gd name="T22" fmla="*/ 103 w 111"/>
                <a:gd name="T23" fmla="*/ 198 h 198"/>
                <a:gd name="T24" fmla="*/ 111 w 111"/>
                <a:gd name="T25" fmla="*/ 198 h 198"/>
                <a:gd name="T26" fmla="*/ 111 w 111"/>
                <a:gd name="T27" fmla="*/ 1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98">
                  <a:moveTo>
                    <a:pt x="111" y="195"/>
                  </a:moveTo>
                  <a:cubicBezTo>
                    <a:pt x="108" y="195"/>
                    <a:pt x="110" y="195"/>
                    <a:pt x="107" y="195"/>
                  </a:cubicBezTo>
                  <a:cubicBezTo>
                    <a:pt x="79" y="195"/>
                    <a:pt x="58" y="175"/>
                    <a:pt x="58" y="121"/>
                  </a:cubicBezTo>
                  <a:cubicBezTo>
                    <a:pt x="58" y="41"/>
                    <a:pt x="58" y="41"/>
                    <a:pt x="58" y="41"/>
                  </a:cubicBezTo>
                  <a:cubicBezTo>
                    <a:pt x="58" y="13"/>
                    <a:pt x="70" y="3"/>
                    <a:pt x="87" y="3"/>
                  </a:cubicBezTo>
                  <a:cubicBezTo>
                    <a:pt x="87" y="0"/>
                    <a:pt x="87" y="0"/>
                    <a:pt x="87" y="0"/>
                  </a:cubicBezTo>
                  <a:cubicBezTo>
                    <a:pt x="0" y="0"/>
                    <a:pt x="0" y="0"/>
                    <a:pt x="0" y="0"/>
                  </a:cubicBezTo>
                  <a:cubicBezTo>
                    <a:pt x="0" y="3"/>
                    <a:pt x="0" y="3"/>
                    <a:pt x="0" y="3"/>
                  </a:cubicBezTo>
                  <a:cubicBezTo>
                    <a:pt x="15" y="3"/>
                    <a:pt x="21" y="16"/>
                    <a:pt x="21" y="33"/>
                  </a:cubicBezTo>
                  <a:cubicBezTo>
                    <a:pt x="21" y="112"/>
                    <a:pt x="21" y="112"/>
                    <a:pt x="21" y="112"/>
                  </a:cubicBezTo>
                  <a:cubicBezTo>
                    <a:pt x="21" y="171"/>
                    <a:pt x="49" y="198"/>
                    <a:pt x="101" y="198"/>
                  </a:cubicBezTo>
                  <a:cubicBezTo>
                    <a:pt x="103" y="198"/>
                    <a:pt x="103" y="198"/>
                    <a:pt x="103" y="198"/>
                  </a:cubicBezTo>
                  <a:cubicBezTo>
                    <a:pt x="111" y="198"/>
                    <a:pt x="111" y="198"/>
                    <a:pt x="111" y="198"/>
                  </a:cubicBezTo>
                  <a:lnTo>
                    <a:pt x="111" y="19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15" name="Freeform 102">
              <a:extLst>
                <a:ext uri="{FF2B5EF4-FFF2-40B4-BE49-F238E27FC236}">
                  <a16:creationId xmlns:a16="http://schemas.microsoft.com/office/drawing/2014/main" id="{9753A8CE-1DAD-42AB-93E0-02B703DAC865}"/>
                </a:ext>
              </a:extLst>
            </p:cNvPr>
            <p:cNvSpPr>
              <a:spLocks/>
            </p:cNvSpPr>
            <p:nvPr userDrawn="1"/>
          </p:nvSpPr>
          <p:spPr bwMode="black">
            <a:xfrm>
              <a:off x="9459859" y="6132228"/>
              <a:ext cx="156244" cy="155128"/>
            </a:xfrm>
            <a:custGeom>
              <a:avLst/>
              <a:gdLst>
                <a:gd name="T0" fmla="*/ 37 w 77"/>
                <a:gd name="T1" fmla="*/ 76 h 76"/>
                <a:gd name="T2" fmla="*/ 0 w 77"/>
                <a:gd name="T3" fmla="*/ 39 h 76"/>
                <a:gd name="T4" fmla="*/ 0 w 77"/>
                <a:gd name="T5" fmla="*/ 36 h 76"/>
                <a:gd name="T6" fmla="*/ 37 w 77"/>
                <a:gd name="T7" fmla="*/ 0 h 76"/>
                <a:gd name="T8" fmla="*/ 40 w 77"/>
                <a:gd name="T9" fmla="*/ 0 h 76"/>
                <a:gd name="T10" fmla="*/ 77 w 77"/>
                <a:gd name="T11" fmla="*/ 36 h 76"/>
                <a:gd name="T12" fmla="*/ 77 w 77"/>
                <a:gd name="T13" fmla="*/ 39 h 76"/>
                <a:gd name="T14" fmla="*/ 40 w 77"/>
                <a:gd name="T15" fmla="*/ 76 h 76"/>
                <a:gd name="T16" fmla="*/ 37 w 77"/>
                <a:gd name="T1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6">
                  <a:moveTo>
                    <a:pt x="37" y="76"/>
                  </a:moveTo>
                  <a:cubicBezTo>
                    <a:pt x="37" y="46"/>
                    <a:pt x="30" y="39"/>
                    <a:pt x="0" y="39"/>
                  </a:cubicBezTo>
                  <a:cubicBezTo>
                    <a:pt x="0" y="36"/>
                    <a:pt x="0" y="36"/>
                    <a:pt x="0" y="36"/>
                  </a:cubicBezTo>
                  <a:cubicBezTo>
                    <a:pt x="30" y="36"/>
                    <a:pt x="37" y="29"/>
                    <a:pt x="37" y="0"/>
                  </a:cubicBezTo>
                  <a:cubicBezTo>
                    <a:pt x="40" y="0"/>
                    <a:pt x="40" y="0"/>
                    <a:pt x="40" y="0"/>
                  </a:cubicBezTo>
                  <a:cubicBezTo>
                    <a:pt x="40" y="29"/>
                    <a:pt x="47" y="36"/>
                    <a:pt x="77" y="36"/>
                  </a:cubicBezTo>
                  <a:cubicBezTo>
                    <a:pt x="77" y="39"/>
                    <a:pt x="77" y="39"/>
                    <a:pt x="77" y="39"/>
                  </a:cubicBezTo>
                  <a:cubicBezTo>
                    <a:pt x="47" y="39"/>
                    <a:pt x="40" y="46"/>
                    <a:pt x="40" y="76"/>
                  </a:cubicBezTo>
                  <a:cubicBezTo>
                    <a:pt x="37" y="76"/>
                    <a:pt x="37" y="76"/>
                    <a:pt x="37" y="7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16" name="Freeform 103">
              <a:extLst>
                <a:ext uri="{FF2B5EF4-FFF2-40B4-BE49-F238E27FC236}">
                  <a16:creationId xmlns:a16="http://schemas.microsoft.com/office/drawing/2014/main" id="{93E9C669-CC66-4B6A-BD4F-06DD6D75E4F3}"/>
                </a:ext>
              </a:extLst>
            </p:cNvPr>
            <p:cNvSpPr>
              <a:spLocks/>
            </p:cNvSpPr>
            <p:nvPr userDrawn="1"/>
          </p:nvSpPr>
          <p:spPr bwMode="black">
            <a:xfrm>
              <a:off x="9207856" y="6001436"/>
              <a:ext cx="333245" cy="404225"/>
            </a:xfrm>
            <a:custGeom>
              <a:avLst/>
              <a:gdLst>
                <a:gd name="T0" fmla="*/ 0 w 164"/>
                <a:gd name="T1" fmla="*/ 195 h 198"/>
                <a:gd name="T2" fmla="*/ 39 w 164"/>
                <a:gd name="T3" fmla="*/ 151 h 198"/>
                <a:gd name="T4" fmla="*/ 39 w 164"/>
                <a:gd name="T5" fmla="*/ 151 h 198"/>
                <a:gd name="T6" fmla="*/ 39 w 164"/>
                <a:gd name="T7" fmla="*/ 38 h 198"/>
                <a:gd name="T8" fmla="*/ 10 w 164"/>
                <a:gd name="T9" fmla="*/ 3 h 198"/>
                <a:gd name="T10" fmla="*/ 10 w 164"/>
                <a:gd name="T11" fmla="*/ 0 h 198"/>
                <a:gd name="T12" fmla="*/ 164 w 164"/>
                <a:gd name="T13" fmla="*/ 0 h 198"/>
                <a:gd name="T14" fmla="*/ 164 w 164"/>
                <a:gd name="T15" fmla="*/ 41 h 198"/>
                <a:gd name="T16" fmla="*/ 161 w 164"/>
                <a:gd name="T17" fmla="*/ 41 h 198"/>
                <a:gd name="T18" fmla="*/ 116 w 164"/>
                <a:gd name="T19" fmla="*/ 7 h 198"/>
                <a:gd name="T20" fmla="*/ 108 w 164"/>
                <a:gd name="T21" fmla="*/ 7 h 198"/>
                <a:gd name="T22" fmla="*/ 73 w 164"/>
                <a:gd name="T23" fmla="*/ 43 h 198"/>
                <a:gd name="T24" fmla="*/ 73 w 164"/>
                <a:gd name="T25" fmla="*/ 67 h 198"/>
                <a:gd name="T26" fmla="*/ 111 w 164"/>
                <a:gd name="T27" fmla="*/ 100 h 198"/>
                <a:gd name="T28" fmla="*/ 111 w 164"/>
                <a:gd name="T29" fmla="*/ 103 h 198"/>
                <a:gd name="T30" fmla="*/ 73 w 164"/>
                <a:gd name="T31" fmla="*/ 138 h 198"/>
                <a:gd name="T32" fmla="*/ 73 w 164"/>
                <a:gd name="T33" fmla="*/ 148 h 198"/>
                <a:gd name="T34" fmla="*/ 111 w 164"/>
                <a:gd name="T35" fmla="*/ 190 h 198"/>
                <a:gd name="T36" fmla="*/ 161 w 164"/>
                <a:gd name="T37" fmla="*/ 158 h 198"/>
                <a:gd name="T38" fmla="*/ 164 w 164"/>
                <a:gd name="T39" fmla="*/ 158 h 198"/>
                <a:gd name="T40" fmla="*/ 164 w 164"/>
                <a:gd name="T41" fmla="*/ 198 h 198"/>
                <a:gd name="T42" fmla="*/ 0 w 164"/>
                <a:gd name="T43" fmla="*/ 198 h 198"/>
                <a:gd name="T44" fmla="*/ 0 w 164"/>
                <a:gd name="T45" fmla="*/ 1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198">
                  <a:moveTo>
                    <a:pt x="0" y="195"/>
                  </a:moveTo>
                  <a:cubicBezTo>
                    <a:pt x="27" y="195"/>
                    <a:pt x="39" y="176"/>
                    <a:pt x="39" y="151"/>
                  </a:cubicBezTo>
                  <a:cubicBezTo>
                    <a:pt x="39" y="120"/>
                    <a:pt x="39" y="151"/>
                    <a:pt x="39" y="151"/>
                  </a:cubicBezTo>
                  <a:cubicBezTo>
                    <a:pt x="39" y="38"/>
                    <a:pt x="39" y="38"/>
                    <a:pt x="39" y="38"/>
                  </a:cubicBezTo>
                  <a:cubicBezTo>
                    <a:pt x="39" y="12"/>
                    <a:pt x="26" y="3"/>
                    <a:pt x="10" y="3"/>
                  </a:cubicBezTo>
                  <a:cubicBezTo>
                    <a:pt x="10" y="0"/>
                    <a:pt x="10" y="0"/>
                    <a:pt x="10" y="0"/>
                  </a:cubicBezTo>
                  <a:cubicBezTo>
                    <a:pt x="164" y="0"/>
                    <a:pt x="164" y="0"/>
                    <a:pt x="164" y="0"/>
                  </a:cubicBezTo>
                  <a:cubicBezTo>
                    <a:pt x="164" y="41"/>
                    <a:pt x="164" y="41"/>
                    <a:pt x="164" y="41"/>
                  </a:cubicBezTo>
                  <a:cubicBezTo>
                    <a:pt x="161" y="41"/>
                    <a:pt x="161" y="41"/>
                    <a:pt x="161" y="41"/>
                  </a:cubicBezTo>
                  <a:cubicBezTo>
                    <a:pt x="156" y="17"/>
                    <a:pt x="147" y="7"/>
                    <a:pt x="116" y="7"/>
                  </a:cubicBezTo>
                  <a:cubicBezTo>
                    <a:pt x="108" y="7"/>
                    <a:pt x="108" y="7"/>
                    <a:pt x="108" y="7"/>
                  </a:cubicBezTo>
                  <a:cubicBezTo>
                    <a:pt x="79" y="7"/>
                    <a:pt x="73" y="17"/>
                    <a:pt x="73" y="43"/>
                  </a:cubicBezTo>
                  <a:cubicBezTo>
                    <a:pt x="73" y="67"/>
                    <a:pt x="73" y="67"/>
                    <a:pt x="73" y="67"/>
                  </a:cubicBezTo>
                  <a:cubicBezTo>
                    <a:pt x="73" y="99"/>
                    <a:pt x="86" y="100"/>
                    <a:pt x="111" y="100"/>
                  </a:cubicBezTo>
                  <a:cubicBezTo>
                    <a:pt x="111" y="103"/>
                    <a:pt x="111" y="103"/>
                    <a:pt x="111" y="103"/>
                  </a:cubicBezTo>
                  <a:cubicBezTo>
                    <a:pt x="86" y="103"/>
                    <a:pt x="73" y="106"/>
                    <a:pt x="73" y="138"/>
                  </a:cubicBezTo>
                  <a:cubicBezTo>
                    <a:pt x="73" y="148"/>
                    <a:pt x="73" y="148"/>
                    <a:pt x="73" y="148"/>
                  </a:cubicBezTo>
                  <a:cubicBezTo>
                    <a:pt x="73" y="187"/>
                    <a:pt x="78" y="190"/>
                    <a:pt x="111" y="190"/>
                  </a:cubicBezTo>
                  <a:cubicBezTo>
                    <a:pt x="131" y="190"/>
                    <a:pt x="155" y="185"/>
                    <a:pt x="161" y="158"/>
                  </a:cubicBezTo>
                  <a:cubicBezTo>
                    <a:pt x="164" y="158"/>
                    <a:pt x="164" y="158"/>
                    <a:pt x="164" y="158"/>
                  </a:cubicBezTo>
                  <a:cubicBezTo>
                    <a:pt x="164" y="198"/>
                    <a:pt x="164" y="198"/>
                    <a:pt x="164" y="198"/>
                  </a:cubicBezTo>
                  <a:cubicBezTo>
                    <a:pt x="0" y="198"/>
                    <a:pt x="0" y="198"/>
                    <a:pt x="0" y="198"/>
                  </a:cubicBezTo>
                  <a:lnTo>
                    <a:pt x="0" y="19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17" name="Freeform 8">
              <a:extLst>
                <a:ext uri="{FF2B5EF4-FFF2-40B4-BE49-F238E27FC236}">
                  <a16:creationId xmlns:a16="http://schemas.microsoft.com/office/drawing/2014/main" id="{9686CB98-5BAF-4339-B2C0-07F3E35F0B73}"/>
                </a:ext>
              </a:extLst>
            </p:cNvPr>
            <p:cNvSpPr>
              <a:spLocks/>
            </p:cNvSpPr>
            <p:nvPr userDrawn="1"/>
          </p:nvSpPr>
          <p:spPr bwMode="black">
            <a:xfrm>
              <a:off x="9612081" y="5993395"/>
              <a:ext cx="253784" cy="412260"/>
            </a:xfrm>
            <a:custGeom>
              <a:avLst/>
              <a:gdLst>
                <a:gd name="T0" fmla="*/ 20 w 125"/>
                <a:gd name="T1" fmla="*/ 199 h 202"/>
                <a:gd name="T2" fmla="*/ 41 w 125"/>
                <a:gd name="T3" fmla="*/ 154 h 202"/>
                <a:gd name="T4" fmla="*/ 0 w 125"/>
                <a:gd name="T5" fmla="*/ 51 h 202"/>
                <a:gd name="T6" fmla="*/ 12 w 125"/>
                <a:gd name="T7" fmla="*/ 0 h 202"/>
                <a:gd name="T8" fmla="*/ 14 w 125"/>
                <a:gd name="T9" fmla="*/ 0 h 202"/>
                <a:gd name="T10" fmla="*/ 85 w 125"/>
                <a:gd name="T11" fmla="*/ 162 h 202"/>
                <a:gd name="T12" fmla="*/ 125 w 125"/>
                <a:gd name="T13" fmla="*/ 199 h 202"/>
                <a:gd name="T14" fmla="*/ 125 w 125"/>
                <a:gd name="T15" fmla="*/ 202 h 202"/>
                <a:gd name="T16" fmla="*/ 20 w 125"/>
                <a:gd name="T17" fmla="*/ 202 h 202"/>
                <a:gd name="T18" fmla="*/ 20 w 125"/>
                <a:gd name="T19"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202">
                  <a:moveTo>
                    <a:pt x="20" y="199"/>
                  </a:moveTo>
                  <a:cubicBezTo>
                    <a:pt x="47" y="199"/>
                    <a:pt x="54" y="181"/>
                    <a:pt x="41" y="154"/>
                  </a:cubicBezTo>
                  <a:cubicBezTo>
                    <a:pt x="0" y="51"/>
                    <a:pt x="0" y="51"/>
                    <a:pt x="0" y="51"/>
                  </a:cubicBezTo>
                  <a:cubicBezTo>
                    <a:pt x="12" y="0"/>
                    <a:pt x="12" y="0"/>
                    <a:pt x="12" y="0"/>
                  </a:cubicBezTo>
                  <a:cubicBezTo>
                    <a:pt x="14" y="0"/>
                    <a:pt x="14" y="0"/>
                    <a:pt x="14" y="0"/>
                  </a:cubicBezTo>
                  <a:cubicBezTo>
                    <a:pt x="14" y="0"/>
                    <a:pt x="71" y="135"/>
                    <a:pt x="85" y="162"/>
                  </a:cubicBezTo>
                  <a:cubicBezTo>
                    <a:pt x="100" y="191"/>
                    <a:pt x="113" y="199"/>
                    <a:pt x="125" y="199"/>
                  </a:cubicBezTo>
                  <a:cubicBezTo>
                    <a:pt x="125" y="202"/>
                    <a:pt x="125" y="202"/>
                    <a:pt x="125" y="202"/>
                  </a:cubicBezTo>
                  <a:cubicBezTo>
                    <a:pt x="20" y="202"/>
                    <a:pt x="20" y="202"/>
                    <a:pt x="20" y="202"/>
                  </a:cubicBezTo>
                  <a:lnTo>
                    <a:pt x="20" y="1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18" name="Freeform 9">
              <a:extLst>
                <a:ext uri="{FF2B5EF4-FFF2-40B4-BE49-F238E27FC236}">
                  <a16:creationId xmlns:a16="http://schemas.microsoft.com/office/drawing/2014/main" id="{4EF4EBC3-E712-4734-833C-682D284BA944}"/>
                </a:ext>
              </a:extLst>
            </p:cNvPr>
            <p:cNvSpPr>
              <a:spLocks/>
            </p:cNvSpPr>
            <p:nvPr userDrawn="1"/>
          </p:nvSpPr>
          <p:spPr bwMode="black">
            <a:xfrm>
              <a:off x="8994697" y="6458784"/>
              <a:ext cx="46651" cy="63167"/>
            </a:xfrm>
            <a:custGeom>
              <a:avLst/>
              <a:gdLst>
                <a:gd name="T0" fmla="*/ 12 w 23"/>
                <a:gd name="T1" fmla="*/ 31 h 31"/>
                <a:gd name="T2" fmla="*/ 0 w 23"/>
                <a:gd name="T3" fmla="*/ 18 h 31"/>
                <a:gd name="T4" fmla="*/ 0 w 23"/>
                <a:gd name="T5" fmla="*/ 0 h 31"/>
                <a:gd name="T6" fmla="*/ 5 w 23"/>
                <a:gd name="T7" fmla="*/ 0 h 31"/>
                <a:gd name="T8" fmla="*/ 5 w 23"/>
                <a:gd name="T9" fmla="*/ 17 h 31"/>
                <a:gd name="T10" fmla="*/ 12 w 23"/>
                <a:gd name="T11" fmla="*/ 27 h 31"/>
                <a:gd name="T12" fmla="*/ 19 w 23"/>
                <a:gd name="T13" fmla="*/ 18 h 31"/>
                <a:gd name="T14" fmla="*/ 19 w 23"/>
                <a:gd name="T15" fmla="*/ 0 h 31"/>
                <a:gd name="T16" fmla="*/ 23 w 23"/>
                <a:gd name="T17" fmla="*/ 0 h 31"/>
                <a:gd name="T18" fmla="*/ 23 w 23"/>
                <a:gd name="T19" fmla="*/ 17 h 31"/>
                <a:gd name="T20" fmla="*/ 12 w 23"/>
                <a:gd name="T2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1">
                  <a:moveTo>
                    <a:pt x="12" y="31"/>
                  </a:moveTo>
                  <a:cubicBezTo>
                    <a:pt x="5" y="31"/>
                    <a:pt x="0" y="26"/>
                    <a:pt x="0" y="18"/>
                  </a:cubicBezTo>
                  <a:cubicBezTo>
                    <a:pt x="0" y="0"/>
                    <a:pt x="0" y="0"/>
                    <a:pt x="0" y="0"/>
                  </a:cubicBezTo>
                  <a:cubicBezTo>
                    <a:pt x="5" y="0"/>
                    <a:pt x="5" y="0"/>
                    <a:pt x="5" y="0"/>
                  </a:cubicBezTo>
                  <a:cubicBezTo>
                    <a:pt x="5" y="17"/>
                    <a:pt x="5" y="17"/>
                    <a:pt x="5" y="17"/>
                  </a:cubicBezTo>
                  <a:cubicBezTo>
                    <a:pt x="5" y="24"/>
                    <a:pt x="8" y="27"/>
                    <a:pt x="12" y="27"/>
                  </a:cubicBezTo>
                  <a:cubicBezTo>
                    <a:pt x="16" y="27"/>
                    <a:pt x="19" y="24"/>
                    <a:pt x="19" y="18"/>
                  </a:cubicBezTo>
                  <a:cubicBezTo>
                    <a:pt x="19" y="0"/>
                    <a:pt x="19" y="0"/>
                    <a:pt x="19" y="0"/>
                  </a:cubicBezTo>
                  <a:cubicBezTo>
                    <a:pt x="23" y="0"/>
                    <a:pt x="23" y="0"/>
                    <a:pt x="23" y="0"/>
                  </a:cubicBezTo>
                  <a:cubicBezTo>
                    <a:pt x="23" y="17"/>
                    <a:pt x="23" y="17"/>
                    <a:pt x="23" y="17"/>
                  </a:cubicBezTo>
                  <a:cubicBezTo>
                    <a:pt x="23" y="26"/>
                    <a:pt x="19" y="31"/>
                    <a:pt x="12" y="31"/>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19" name="Freeform 10">
              <a:extLst>
                <a:ext uri="{FF2B5EF4-FFF2-40B4-BE49-F238E27FC236}">
                  <a16:creationId xmlns:a16="http://schemas.microsoft.com/office/drawing/2014/main" id="{38C48DAF-F188-404C-BEF9-E0B0A36FA8BF}"/>
                </a:ext>
              </a:extLst>
            </p:cNvPr>
            <p:cNvSpPr>
              <a:spLocks/>
            </p:cNvSpPr>
            <p:nvPr userDrawn="1"/>
          </p:nvSpPr>
          <p:spPr bwMode="black">
            <a:xfrm>
              <a:off x="9051615" y="6473063"/>
              <a:ext cx="36607" cy="48882"/>
            </a:xfrm>
            <a:custGeom>
              <a:avLst/>
              <a:gdLst>
                <a:gd name="T0" fmla="*/ 18 w 18"/>
                <a:gd name="T1" fmla="*/ 24 h 24"/>
                <a:gd name="T2" fmla="*/ 14 w 18"/>
                <a:gd name="T3" fmla="*/ 24 h 24"/>
                <a:gd name="T4" fmla="*/ 14 w 18"/>
                <a:gd name="T5" fmla="*/ 10 h 24"/>
                <a:gd name="T6" fmla="*/ 9 w 18"/>
                <a:gd name="T7" fmla="*/ 4 h 24"/>
                <a:gd name="T8" fmla="*/ 4 w 18"/>
                <a:gd name="T9" fmla="*/ 10 h 24"/>
                <a:gd name="T10" fmla="*/ 4 w 18"/>
                <a:gd name="T11" fmla="*/ 24 h 24"/>
                <a:gd name="T12" fmla="*/ 0 w 18"/>
                <a:gd name="T13" fmla="*/ 24 h 24"/>
                <a:gd name="T14" fmla="*/ 0 w 18"/>
                <a:gd name="T15" fmla="*/ 0 h 24"/>
                <a:gd name="T16" fmla="*/ 4 w 18"/>
                <a:gd name="T17" fmla="*/ 0 h 24"/>
                <a:gd name="T18" fmla="*/ 4 w 18"/>
                <a:gd name="T19" fmla="*/ 4 h 24"/>
                <a:gd name="T20" fmla="*/ 10 w 18"/>
                <a:gd name="T21" fmla="*/ 0 h 24"/>
                <a:gd name="T22" fmla="*/ 18 w 18"/>
                <a:gd name="T23" fmla="*/ 9 h 24"/>
                <a:gd name="T24" fmla="*/ 18 w 18"/>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4">
                  <a:moveTo>
                    <a:pt x="18" y="24"/>
                  </a:moveTo>
                  <a:cubicBezTo>
                    <a:pt x="14" y="24"/>
                    <a:pt x="14" y="24"/>
                    <a:pt x="14" y="24"/>
                  </a:cubicBezTo>
                  <a:cubicBezTo>
                    <a:pt x="14" y="10"/>
                    <a:pt x="14" y="10"/>
                    <a:pt x="14" y="10"/>
                  </a:cubicBezTo>
                  <a:cubicBezTo>
                    <a:pt x="14" y="6"/>
                    <a:pt x="12" y="4"/>
                    <a:pt x="9" y="4"/>
                  </a:cubicBezTo>
                  <a:cubicBezTo>
                    <a:pt x="6" y="4"/>
                    <a:pt x="4" y="7"/>
                    <a:pt x="4" y="10"/>
                  </a:cubicBezTo>
                  <a:cubicBezTo>
                    <a:pt x="4" y="24"/>
                    <a:pt x="4" y="24"/>
                    <a:pt x="4" y="24"/>
                  </a:cubicBezTo>
                  <a:cubicBezTo>
                    <a:pt x="0" y="24"/>
                    <a:pt x="0" y="24"/>
                    <a:pt x="0" y="24"/>
                  </a:cubicBezTo>
                  <a:cubicBezTo>
                    <a:pt x="0" y="0"/>
                    <a:pt x="0" y="0"/>
                    <a:pt x="0" y="0"/>
                  </a:cubicBezTo>
                  <a:cubicBezTo>
                    <a:pt x="4" y="0"/>
                    <a:pt x="4" y="0"/>
                    <a:pt x="4" y="0"/>
                  </a:cubicBezTo>
                  <a:cubicBezTo>
                    <a:pt x="4" y="4"/>
                    <a:pt x="4" y="4"/>
                    <a:pt x="4" y="4"/>
                  </a:cubicBezTo>
                  <a:cubicBezTo>
                    <a:pt x="5" y="1"/>
                    <a:pt x="7" y="0"/>
                    <a:pt x="10" y="0"/>
                  </a:cubicBezTo>
                  <a:cubicBezTo>
                    <a:pt x="15" y="0"/>
                    <a:pt x="18" y="4"/>
                    <a:pt x="18" y="9"/>
                  </a:cubicBezTo>
                  <a:lnTo>
                    <a:pt x="18" y="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0" name="Freeform 11">
              <a:extLst>
                <a:ext uri="{FF2B5EF4-FFF2-40B4-BE49-F238E27FC236}">
                  <a16:creationId xmlns:a16="http://schemas.microsoft.com/office/drawing/2014/main" id="{600A2740-3DA0-40B8-B247-95D693A7A7B5}"/>
                </a:ext>
              </a:extLst>
            </p:cNvPr>
            <p:cNvSpPr>
              <a:spLocks noEditPoints="1"/>
            </p:cNvSpPr>
            <p:nvPr userDrawn="1"/>
          </p:nvSpPr>
          <p:spPr bwMode="black">
            <a:xfrm>
              <a:off x="9098265" y="6458784"/>
              <a:ext cx="10267" cy="63167"/>
            </a:xfrm>
            <a:custGeom>
              <a:avLst/>
              <a:gdLst>
                <a:gd name="T0" fmla="*/ 46 w 46"/>
                <a:gd name="T1" fmla="*/ 45 h 283"/>
                <a:gd name="T2" fmla="*/ 0 w 46"/>
                <a:gd name="T3" fmla="*/ 45 h 283"/>
                <a:gd name="T4" fmla="*/ 0 w 46"/>
                <a:gd name="T5" fmla="*/ 0 h 283"/>
                <a:gd name="T6" fmla="*/ 46 w 46"/>
                <a:gd name="T7" fmla="*/ 0 h 283"/>
                <a:gd name="T8" fmla="*/ 46 w 46"/>
                <a:gd name="T9" fmla="*/ 45 h 283"/>
                <a:gd name="T10" fmla="*/ 46 w 46"/>
                <a:gd name="T11" fmla="*/ 283 h 283"/>
                <a:gd name="T12" fmla="*/ 0 w 46"/>
                <a:gd name="T13" fmla="*/ 283 h 283"/>
                <a:gd name="T14" fmla="*/ 0 w 46"/>
                <a:gd name="T15" fmla="*/ 64 h 283"/>
                <a:gd name="T16" fmla="*/ 46 w 46"/>
                <a:gd name="T17" fmla="*/ 64 h 283"/>
                <a:gd name="T18" fmla="*/ 46 w 46"/>
                <a:gd name="T1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83">
                  <a:moveTo>
                    <a:pt x="46" y="45"/>
                  </a:moveTo>
                  <a:lnTo>
                    <a:pt x="0" y="45"/>
                  </a:lnTo>
                  <a:lnTo>
                    <a:pt x="0" y="0"/>
                  </a:lnTo>
                  <a:lnTo>
                    <a:pt x="46" y="0"/>
                  </a:lnTo>
                  <a:lnTo>
                    <a:pt x="46" y="45"/>
                  </a:lnTo>
                  <a:close/>
                  <a:moveTo>
                    <a:pt x="46" y="283"/>
                  </a:moveTo>
                  <a:lnTo>
                    <a:pt x="0" y="283"/>
                  </a:lnTo>
                  <a:lnTo>
                    <a:pt x="0" y="64"/>
                  </a:lnTo>
                  <a:lnTo>
                    <a:pt x="46" y="64"/>
                  </a:lnTo>
                  <a:lnTo>
                    <a:pt x="46" y="28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1" name="Freeform 12">
              <a:extLst>
                <a:ext uri="{FF2B5EF4-FFF2-40B4-BE49-F238E27FC236}">
                  <a16:creationId xmlns:a16="http://schemas.microsoft.com/office/drawing/2014/main" id="{6EEBB653-43CB-4AC3-A8F5-5AC7E4A94820}"/>
                </a:ext>
              </a:extLst>
            </p:cNvPr>
            <p:cNvSpPr>
              <a:spLocks/>
            </p:cNvSpPr>
            <p:nvPr userDrawn="1"/>
          </p:nvSpPr>
          <p:spPr bwMode="black">
            <a:xfrm>
              <a:off x="9114561" y="6473063"/>
              <a:ext cx="40623" cy="48882"/>
            </a:xfrm>
            <a:custGeom>
              <a:avLst/>
              <a:gdLst>
                <a:gd name="T0" fmla="*/ 109 w 182"/>
                <a:gd name="T1" fmla="*/ 219 h 219"/>
                <a:gd name="T2" fmla="*/ 73 w 182"/>
                <a:gd name="T3" fmla="*/ 219 h 219"/>
                <a:gd name="T4" fmla="*/ 0 w 182"/>
                <a:gd name="T5" fmla="*/ 0 h 219"/>
                <a:gd name="T6" fmla="*/ 36 w 182"/>
                <a:gd name="T7" fmla="*/ 0 h 219"/>
                <a:gd name="T8" fmla="*/ 91 w 182"/>
                <a:gd name="T9" fmla="*/ 164 h 219"/>
                <a:gd name="T10" fmla="*/ 145 w 182"/>
                <a:gd name="T11" fmla="*/ 0 h 219"/>
                <a:gd name="T12" fmla="*/ 182 w 182"/>
                <a:gd name="T13" fmla="*/ 0 h 219"/>
                <a:gd name="T14" fmla="*/ 109 w 182"/>
                <a:gd name="T15" fmla="*/ 219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9">
                  <a:moveTo>
                    <a:pt x="109" y="219"/>
                  </a:moveTo>
                  <a:lnTo>
                    <a:pt x="73" y="219"/>
                  </a:lnTo>
                  <a:lnTo>
                    <a:pt x="0" y="0"/>
                  </a:lnTo>
                  <a:lnTo>
                    <a:pt x="36" y="0"/>
                  </a:lnTo>
                  <a:lnTo>
                    <a:pt x="91" y="164"/>
                  </a:lnTo>
                  <a:lnTo>
                    <a:pt x="145" y="0"/>
                  </a:lnTo>
                  <a:lnTo>
                    <a:pt x="182" y="0"/>
                  </a:lnTo>
                  <a:lnTo>
                    <a:pt x="109" y="21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2" name="Freeform 13">
              <a:extLst>
                <a:ext uri="{FF2B5EF4-FFF2-40B4-BE49-F238E27FC236}">
                  <a16:creationId xmlns:a16="http://schemas.microsoft.com/office/drawing/2014/main" id="{7F845757-22C9-43D3-91AE-3742A1EDB7BA}"/>
                </a:ext>
              </a:extLst>
            </p:cNvPr>
            <p:cNvSpPr>
              <a:spLocks noEditPoints="1"/>
            </p:cNvSpPr>
            <p:nvPr userDrawn="1"/>
          </p:nvSpPr>
          <p:spPr bwMode="black">
            <a:xfrm>
              <a:off x="9159202" y="6473063"/>
              <a:ext cx="38615" cy="48882"/>
            </a:xfrm>
            <a:custGeom>
              <a:avLst/>
              <a:gdLst>
                <a:gd name="T0" fmla="*/ 4 w 19"/>
                <a:gd name="T1" fmla="*/ 10 h 24"/>
                <a:gd name="T2" fmla="*/ 15 w 19"/>
                <a:gd name="T3" fmla="*/ 10 h 24"/>
                <a:gd name="T4" fmla="*/ 10 w 19"/>
                <a:gd name="T5" fmla="*/ 4 h 24"/>
                <a:gd name="T6" fmla="*/ 4 w 19"/>
                <a:gd name="T7" fmla="*/ 10 h 24"/>
                <a:gd name="T8" fmla="*/ 10 w 19"/>
                <a:gd name="T9" fmla="*/ 24 h 24"/>
                <a:gd name="T10" fmla="*/ 0 w 19"/>
                <a:gd name="T11" fmla="*/ 12 h 24"/>
                <a:gd name="T12" fmla="*/ 10 w 19"/>
                <a:gd name="T13" fmla="*/ 0 h 24"/>
                <a:gd name="T14" fmla="*/ 19 w 19"/>
                <a:gd name="T15" fmla="*/ 12 h 24"/>
                <a:gd name="T16" fmla="*/ 19 w 19"/>
                <a:gd name="T17" fmla="*/ 13 h 24"/>
                <a:gd name="T18" fmla="*/ 19 w 19"/>
                <a:gd name="T19" fmla="*/ 14 h 24"/>
                <a:gd name="T20" fmla="*/ 4 w 19"/>
                <a:gd name="T21" fmla="*/ 14 h 24"/>
                <a:gd name="T22" fmla="*/ 10 w 19"/>
                <a:gd name="T23" fmla="*/ 20 h 24"/>
                <a:gd name="T24" fmla="*/ 16 w 19"/>
                <a:gd name="T25" fmla="*/ 17 h 24"/>
                <a:gd name="T26" fmla="*/ 16 w 19"/>
                <a:gd name="T27" fmla="*/ 17 h 24"/>
                <a:gd name="T28" fmla="*/ 16 w 19"/>
                <a:gd name="T29" fmla="*/ 17 h 24"/>
                <a:gd name="T30" fmla="*/ 18 w 19"/>
                <a:gd name="T31" fmla="*/ 19 h 24"/>
                <a:gd name="T32" fmla="*/ 19 w 19"/>
                <a:gd name="T33" fmla="*/ 20 h 24"/>
                <a:gd name="T34" fmla="*/ 18 w 19"/>
                <a:gd name="T35" fmla="*/ 20 h 24"/>
                <a:gd name="T36" fmla="*/ 10 w 19"/>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4" y="10"/>
                  </a:moveTo>
                  <a:cubicBezTo>
                    <a:pt x="15" y="10"/>
                    <a:pt x="15" y="10"/>
                    <a:pt x="15" y="10"/>
                  </a:cubicBezTo>
                  <a:cubicBezTo>
                    <a:pt x="15" y="7"/>
                    <a:pt x="13" y="4"/>
                    <a:pt x="10" y="4"/>
                  </a:cubicBezTo>
                  <a:cubicBezTo>
                    <a:pt x="6" y="4"/>
                    <a:pt x="4" y="7"/>
                    <a:pt x="4" y="10"/>
                  </a:cubicBezTo>
                  <a:moveTo>
                    <a:pt x="10" y="24"/>
                  </a:moveTo>
                  <a:cubicBezTo>
                    <a:pt x="4" y="24"/>
                    <a:pt x="0" y="19"/>
                    <a:pt x="0" y="12"/>
                  </a:cubicBezTo>
                  <a:cubicBezTo>
                    <a:pt x="0" y="5"/>
                    <a:pt x="4" y="0"/>
                    <a:pt x="10" y="0"/>
                  </a:cubicBezTo>
                  <a:cubicBezTo>
                    <a:pt x="15" y="0"/>
                    <a:pt x="19" y="5"/>
                    <a:pt x="19" y="12"/>
                  </a:cubicBezTo>
                  <a:cubicBezTo>
                    <a:pt x="19" y="13"/>
                    <a:pt x="19" y="13"/>
                    <a:pt x="19" y="13"/>
                  </a:cubicBezTo>
                  <a:cubicBezTo>
                    <a:pt x="19" y="14"/>
                    <a:pt x="19" y="14"/>
                    <a:pt x="19" y="14"/>
                  </a:cubicBezTo>
                  <a:cubicBezTo>
                    <a:pt x="4" y="14"/>
                    <a:pt x="4" y="14"/>
                    <a:pt x="4" y="14"/>
                  </a:cubicBezTo>
                  <a:cubicBezTo>
                    <a:pt x="4" y="18"/>
                    <a:pt x="7" y="20"/>
                    <a:pt x="10" y="20"/>
                  </a:cubicBezTo>
                  <a:cubicBezTo>
                    <a:pt x="12" y="20"/>
                    <a:pt x="14" y="19"/>
                    <a:pt x="16" y="17"/>
                  </a:cubicBezTo>
                  <a:cubicBezTo>
                    <a:pt x="16" y="17"/>
                    <a:pt x="16" y="17"/>
                    <a:pt x="16" y="17"/>
                  </a:cubicBezTo>
                  <a:cubicBezTo>
                    <a:pt x="16" y="17"/>
                    <a:pt x="16" y="17"/>
                    <a:pt x="16" y="17"/>
                  </a:cubicBezTo>
                  <a:cubicBezTo>
                    <a:pt x="18" y="19"/>
                    <a:pt x="18" y="19"/>
                    <a:pt x="18" y="19"/>
                  </a:cubicBezTo>
                  <a:cubicBezTo>
                    <a:pt x="19" y="20"/>
                    <a:pt x="19" y="20"/>
                    <a:pt x="19" y="20"/>
                  </a:cubicBezTo>
                  <a:cubicBezTo>
                    <a:pt x="18" y="20"/>
                    <a:pt x="18" y="20"/>
                    <a:pt x="18" y="20"/>
                  </a:cubicBezTo>
                  <a:cubicBezTo>
                    <a:pt x="16" y="23"/>
                    <a:pt x="13" y="24"/>
                    <a:pt x="10" y="2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3" name="Freeform 14">
              <a:extLst>
                <a:ext uri="{FF2B5EF4-FFF2-40B4-BE49-F238E27FC236}">
                  <a16:creationId xmlns:a16="http://schemas.microsoft.com/office/drawing/2014/main" id="{B456DB02-0F3E-48A6-80F4-944D0506E209}"/>
                </a:ext>
              </a:extLst>
            </p:cNvPr>
            <p:cNvSpPr>
              <a:spLocks/>
            </p:cNvSpPr>
            <p:nvPr userDrawn="1"/>
          </p:nvSpPr>
          <p:spPr bwMode="black">
            <a:xfrm>
              <a:off x="9205852" y="6473063"/>
              <a:ext cx="24329" cy="48882"/>
            </a:xfrm>
            <a:custGeom>
              <a:avLst/>
              <a:gdLst>
                <a:gd name="T0" fmla="*/ 4 w 12"/>
                <a:gd name="T1" fmla="*/ 24 h 24"/>
                <a:gd name="T2" fmla="*/ 0 w 12"/>
                <a:gd name="T3" fmla="*/ 24 h 24"/>
                <a:gd name="T4" fmla="*/ 0 w 12"/>
                <a:gd name="T5" fmla="*/ 0 h 24"/>
                <a:gd name="T6" fmla="*/ 4 w 12"/>
                <a:gd name="T7" fmla="*/ 0 h 24"/>
                <a:gd name="T8" fmla="*/ 4 w 12"/>
                <a:gd name="T9" fmla="*/ 5 h 24"/>
                <a:gd name="T10" fmla="*/ 11 w 12"/>
                <a:gd name="T11" fmla="*/ 0 h 24"/>
                <a:gd name="T12" fmla="*/ 12 w 12"/>
                <a:gd name="T13" fmla="*/ 0 h 24"/>
                <a:gd name="T14" fmla="*/ 12 w 12"/>
                <a:gd name="T15" fmla="*/ 5 h 24"/>
                <a:gd name="T16" fmla="*/ 11 w 12"/>
                <a:gd name="T17" fmla="*/ 5 h 24"/>
                <a:gd name="T18" fmla="*/ 4 w 12"/>
                <a:gd name="T19" fmla="*/ 14 h 24"/>
                <a:gd name="T20" fmla="*/ 4 w 12"/>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4">
                  <a:moveTo>
                    <a:pt x="4" y="24"/>
                  </a:moveTo>
                  <a:cubicBezTo>
                    <a:pt x="0" y="24"/>
                    <a:pt x="0" y="24"/>
                    <a:pt x="0" y="24"/>
                  </a:cubicBezTo>
                  <a:cubicBezTo>
                    <a:pt x="0" y="0"/>
                    <a:pt x="0" y="0"/>
                    <a:pt x="0" y="0"/>
                  </a:cubicBezTo>
                  <a:cubicBezTo>
                    <a:pt x="4" y="0"/>
                    <a:pt x="4" y="0"/>
                    <a:pt x="4" y="0"/>
                  </a:cubicBezTo>
                  <a:cubicBezTo>
                    <a:pt x="4" y="5"/>
                    <a:pt x="4" y="5"/>
                    <a:pt x="4" y="5"/>
                  </a:cubicBezTo>
                  <a:cubicBezTo>
                    <a:pt x="6" y="2"/>
                    <a:pt x="8" y="0"/>
                    <a:pt x="11" y="0"/>
                  </a:cubicBezTo>
                  <a:cubicBezTo>
                    <a:pt x="11" y="0"/>
                    <a:pt x="12" y="0"/>
                    <a:pt x="12" y="0"/>
                  </a:cubicBezTo>
                  <a:cubicBezTo>
                    <a:pt x="12" y="5"/>
                    <a:pt x="12" y="5"/>
                    <a:pt x="12" y="5"/>
                  </a:cubicBezTo>
                  <a:cubicBezTo>
                    <a:pt x="11" y="5"/>
                    <a:pt x="11" y="5"/>
                    <a:pt x="11" y="5"/>
                  </a:cubicBezTo>
                  <a:cubicBezTo>
                    <a:pt x="7" y="5"/>
                    <a:pt x="4" y="8"/>
                    <a:pt x="4" y="14"/>
                  </a:cubicBezTo>
                  <a:lnTo>
                    <a:pt x="4" y="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4" name="Freeform 15">
              <a:extLst>
                <a:ext uri="{FF2B5EF4-FFF2-40B4-BE49-F238E27FC236}">
                  <a16:creationId xmlns:a16="http://schemas.microsoft.com/office/drawing/2014/main" id="{7B723D14-5DEC-4B74-BA33-76903A1D07BD}"/>
                </a:ext>
              </a:extLst>
            </p:cNvPr>
            <p:cNvSpPr>
              <a:spLocks/>
            </p:cNvSpPr>
            <p:nvPr userDrawn="1"/>
          </p:nvSpPr>
          <p:spPr bwMode="black">
            <a:xfrm>
              <a:off x="9232412" y="6473063"/>
              <a:ext cx="32365" cy="48882"/>
            </a:xfrm>
            <a:custGeom>
              <a:avLst/>
              <a:gdLst>
                <a:gd name="T0" fmla="*/ 8 w 16"/>
                <a:gd name="T1" fmla="*/ 24 h 24"/>
                <a:gd name="T2" fmla="*/ 0 w 16"/>
                <a:gd name="T3" fmla="*/ 21 h 24"/>
                <a:gd name="T4" fmla="*/ 0 w 16"/>
                <a:gd name="T5" fmla="*/ 21 h 24"/>
                <a:gd name="T6" fmla="*/ 2 w 16"/>
                <a:gd name="T7" fmla="*/ 17 h 24"/>
                <a:gd name="T8" fmla="*/ 2 w 16"/>
                <a:gd name="T9" fmla="*/ 18 h 24"/>
                <a:gd name="T10" fmla="*/ 9 w 16"/>
                <a:gd name="T11" fmla="*/ 20 h 24"/>
                <a:gd name="T12" fmla="*/ 12 w 16"/>
                <a:gd name="T13" fmla="*/ 17 h 24"/>
                <a:gd name="T14" fmla="*/ 8 w 16"/>
                <a:gd name="T15" fmla="*/ 14 h 24"/>
                <a:gd name="T16" fmla="*/ 1 w 16"/>
                <a:gd name="T17" fmla="*/ 7 h 24"/>
                <a:gd name="T18" fmla="*/ 9 w 16"/>
                <a:gd name="T19" fmla="*/ 0 h 24"/>
                <a:gd name="T20" fmla="*/ 16 w 16"/>
                <a:gd name="T21" fmla="*/ 2 h 24"/>
                <a:gd name="T22" fmla="*/ 16 w 16"/>
                <a:gd name="T23" fmla="*/ 2 h 24"/>
                <a:gd name="T24" fmla="*/ 14 w 16"/>
                <a:gd name="T25" fmla="*/ 6 h 24"/>
                <a:gd name="T26" fmla="*/ 14 w 16"/>
                <a:gd name="T27" fmla="*/ 6 h 24"/>
                <a:gd name="T28" fmla="*/ 9 w 16"/>
                <a:gd name="T29" fmla="*/ 4 h 24"/>
                <a:gd name="T30" fmla="*/ 5 w 16"/>
                <a:gd name="T31" fmla="*/ 6 h 24"/>
                <a:gd name="T32" fmla="*/ 10 w 16"/>
                <a:gd name="T33" fmla="*/ 10 h 24"/>
                <a:gd name="T34" fmla="*/ 16 w 16"/>
                <a:gd name="T35" fmla="*/ 17 h 24"/>
                <a:gd name="T36" fmla="*/ 8 w 16"/>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4">
                  <a:moveTo>
                    <a:pt x="8" y="24"/>
                  </a:moveTo>
                  <a:cubicBezTo>
                    <a:pt x="6" y="24"/>
                    <a:pt x="3" y="23"/>
                    <a:pt x="0" y="21"/>
                  </a:cubicBezTo>
                  <a:cubicBezTo>
                    <a:pt x="0" y="21"/>
                    <a:pt x="0" y="21"/>
                    <a:pt x="0" y="21"/>
                  </a:cubicBezTo>
                  <a:cubicBezTo>
                    <a:pt x="2" y="17"/>
                    <a:pt x="2" y="17"/>
                    <a:pt x="2" y="17"/>
                  </a:cubicBezTo>
                  <a:cubicBezTo>
                    <a:pt x="2" y="18"/>
                    <a:pt x="2" y="18"/>
                    <a:pt x="2" y="18"/>
                  </a:cubicBezTo>
                  <a:cubicBezTo>
                    <a:pt x="4" y="19"/>
                    <a:pt x="6" y="20"/>
                    <a:pt x="9" y="20"/>
                  </a:cubicBezTo>
                  <a:cubicBezTo>
                    <a:pt x="11" y="20"/>
                    <a:pt x="12" y="19"/>
                    <a:pt x="12" y="17"/>
                  </a:cubicBezTo>
                  <a:cubicBezTo>
                    <a:pt x="12" y="15"/>
                    <a:pt x="11" y="15"/>
                    <a:pt x="8" y="14"/>
                  </a:cubicBezTo>
                  <a:cubicBezTo>
                    <a:pt x="5" y="13"/>
                    <a:pt x="1" y="12"/>
                    <a:pt x="1" y="7"/>
                  </a:cubicBezTo>
                  <a:cubicBezTo>
                    <a:pt x="1" y="3"/>
                    <a:pt x="5" y="0"/>
                    <a:pt x="9" y="0"/>
                  </a:cubicBezTo>
                  <a:cubicBezTo>
                    <a:pt x="11" y="0"/>
                    <a:pt x="14" y="1"/>
                    <a:pt x="16" y="2"/>
                  </a:cubicBezTo>
                  <a:cubicBezTo>
                    <a:pt x="16" y="2"/>
                    <a:pt x="16" y="2"/>
                    <a:pt x="16" y="2"/>
                  </a:cubicBezTo>
                  <a:cubicBezTo>
                    <a:pt x="14" y="6"/>
                    <a:pt x="14" y="6"/>
                    <a:pt x="14" y="6"/>
                  </a:cubicBezTo>
                  <a:cubicBezTo>
                    <a:pt x="14" y="6"/>
                    <a:pt x="14" y="6"/>
                    <a:pt x="14" y="6"/>
                  </a:cubicBezTo>
                  <a:cubicBezTo>
                    <a:pt x="12" y="4"/>
                    <a:pt x="10" y="4"/>
                    <a:pt x="9" y="4"/>
                  </a:cubicBezTo>
                  <a:cubicBezTo>
                    <a:pt x="7" y="4"/>
                    <a:pt x="5" y="5"/>
                    <a:pt x="5" y="6"/>
                  </a:cubicBezTo>
                  <a:cubicBezTo>
                    <a:pt x="5" y="8"/>
                    <a:pt x="6" y="9"/>
                    <a:pt x="10" y="10"/>
                  </a:cubicBezTo>
                  <a:cubicBezTo>
                    <a:pt x="14" y="11"/>
                    <a:pt x="16" y="13"/>
                    <a:pt x="16" y="17"/>
                  </a:cubicBezTo>
                  <a:cubicBezTo>
                    <a:pt x="16" y="21"/>
                    <a:pt x="13" y="24"/>
                    <a:pt x="8" y="2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5" name="Freeform 16">
              <a:extLst>
                <a:ext uri="{FF2B5EF4-FFF2-40B4-BE49-F238E27FC236}">
                  <a16:creationId xmlns:a16="http://schemas.microsoft.com/office/drawing/2014/main" id="{02091F04-FF15-4BD5-AC58-0C0C7CCF9B47}"/>
                </a:ext>
              </a:extLst>
            </p:cNvPr>
            <p:cNvSpPr>
              <a:spLocks/>
            </p:cNvSpPr>
            <p:nvPr userDrawn="1"/>
          </p:nvSpPr>
          <p:spPr bwMode="black">
            <a:xfrm>
              <a:off x="9317677" y="6473069"/>
              <a:ext cx="44641" cy="63167"/>
            </a:xfrm>
            <a:custGeom>
              <a:avLst/>
              <a:gdLst>
                <a:gd name="T0" fmla="*/ 6 w 22"/>
                <a:gd name="T1" fmla="*/ 31 h 31"/>
                <a:gd name="T2" fmla="*/ 0 w 22"/>
                <a:gd name="T3" fmla="*/ 29 h 31"/>
                <a:gd name="T4" fmla="*/ 2 w 22"/>
                <a:gd name="T5" fmla="*/ 25 h 31"/>
                <a:gd name="T6" fmla="*/ 6 w 22"/>
                <a:gd name="T7" fmla="*/ 27 h 31"/>
                <a:gd name="T8" fmla="*/ 10 w 22"/>
                <a:gd name="T9" fmla="*/ 23 h 31"/>
                <a:gd name="T10" fmla="*/ 1 w 22"/>
                <a:gd name="T11" fmla="*/ 0 h 31"/>
                <a:gd name="T12" fmla="*/ 6 w 22"/>
                <a:gd name="T13" fmla="*/ 0 h 31"/>
                <a:gd name="T14" fmla="*/ 12 w 22"/>
                <a:gd name="T15" fmla="*/ 17 h 31"/>
                <a:gd name="T16" fmla="*/ 17 w 22"/>
                <a:gd name="T17" fmla="*/ 0 h 31"/>
                <a:gd name="T18" fmla="*/ 22 w 22"/>
                <a:gd name="T19" fmla="*/ 0 h 31"/>
                <a:gd name="T20" fmla="*/ 13 w 22"/>
                <a:gd name="T21" fmla="*/ 24 h 31"/>
                <a:gd name="T22" fmla="*/ 6 w 22"/>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6" y="31"/>
                  </a:moveTo>
                  <a:cubicBezTo>
                    <a:pt x="3" y="31"/>
                    <a:pt x="0" y="29"/>
                    <a:pt x="0" y="29"/>
                  </a:cubicBezTo>
                  <a:cubicBezTo>
                    <a:pt x="2" y="25"/>
                    <a:pt x="2" y="25"/>
                    <a:pt x="2" y="25"/>
                  </a:cubicBezTo>
                  <a:cubicBezTo>
                    <a:pt x="2" y="25"/>
                    <a:pt x="4" y="27"/>
                    <a:pt x="6" y="27"/>
                  </a:cubicBezTo>
                  <a:cubicBezTo>
                    <a:pt x="8" y="27"/>
                    <a:pt x="9" y="25"/>
                    <a:pt x="10" y="23"/>
                  </a:cubicBezTo>
                  <a:cubicBezTo>
                    <a:pt x="1" y="0"/>
                    <a:pt x="1" y="0"/>
                    <a:pt x="1" y="0"/>
                  </a:cubicBezTo>
                  <a:cubicBezTo>
                    <a:pt x="6" y="0"/>
                    <a:pt x="6" y="0"/>
                    <a:pt x="6" y="0"/>
                  </a:cubicBezTo>
                  <a:cubicBezTo>
                    <a:pt x="12" y="17"/>
                    <a:pt x="12" y="17"/>
                    <a:pt x="12" y="17"/>
                  </a:cubicBezTo>
                  <a:cubicBezTo>
                    <a:pt x="17" y="0"/>
                    <a:pt x="17" y="0"/>
                    <a:pt x="17" y="0"/>
                  </a:cubicBezTo>
                  <a:cubicBezTo>
                    <a:pt x="22" y="0"/>
                    <a:pt x="22" y="0"/>
                    <a:pt x="22" y="0"/>
                  </a:cubicBezTo>
                  <a:cubicBezTo>
                    <a:pt x="13" y="24"/>
                    <a:pt x="13" y="24"/>
                    <a:pt x="13" y="24"/>
                  </a:cubicBezTo>
                  <a:cubicBezTo>
                    <a:pt x="12" y="28"/>
                    <a:pt x="9" y="31"/>
                    <a:pt x="6" y="31"/>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6" name="Freeform 17">
              <a:extLst>
                <a:ext uri="{FF2B5EF4-FFF2-40B4-BE49-F238E27FC236}">
                  <a16:creationId xmlns:a16="http://schemas.microsoft.com/office/drawing/2014/main" id="{1FA754D0-5B44-45C3-ACBF-BA8A0A55D860}"/>
                </a:ext>
              </a:extLst>
            </p:cNvPr>
            <p:cNvSpPr>
              <a:spLocks noEditPoints="1"/>
            </p:cNvSpPr>
            <p:nvPr userDrawn="1"/>
          </p:nvSpPr>
          <p:spPr bwMode="black">
            <a:xfrm>
              <a:off x="9374367" y="6473063"/>
              <a:ext cx="44864" cy="48882"/>
            </a:xfrm>
            <a:custGeom>
              <a:avLst/>
              <a:gdLst>
                <a:gd name="T0" fmla="*/ 11 w 22"/>
                <a:gd name="T1" fmla="*/ 4 h 24"/>
                <a:gd name="T2" fmla="*/ 5 w 22"/>
                <a:gd name="T3" fmla="*/ 12 h 24"/>
                <a:gd name="T4" fmla="*/ 11 w 22"/>
                <a:gd name="T5" fmla="*/ 20 h 24"/>
                <a:gd name="T6" fmla="*/ 18 w 22"/>
                <a:gd name="T7" fmla="*/ 12 h 24"/>
                <a:gd name="T8" fmla="*/ 11 w 22"/>
                <a:gd name="T9" fmla="*/ 4 h 24"/>
                <a:gd name="T10" fmla="*/ 11 w 22"/>
                <a:gd name="T11" fmla="*/ 24 h 24"/>
                <a:gd name="T12" fmla="*/ 0 w 22"/>
                <a:gd name="T13" fmla="*/ 12 h 24"/>
                <a:gd name="T14" fmla="*/ 11 w 22"/>
                <a:gd name="T15" fmla="*/ 0 h 24"/>
                <a:gd name="T16" fmla="*/ 22 w 22"/>
                <a:gd name="T17" fmla="*/ 12 h 24"/>
                <a:gd name="T18" fmla="*/ 11 w 22"/>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4">
                  <a:moveTo>
                    <a:pt x="11" y="4"/>
                  </a:moveTo>
                  <a:cubicBezTo>
                    <a:pt x="8" y="4"/>
                    <a:pt x="5" y="7"/>
                    <a:pt x="5" y="12"/>
                  </a:cubicBezTo>
                  <a:cubicBezTo>
                    <a:pt x="5" y="17"/>
                    <a:pt x="8" y="20"/>
                    <a:pt x="11" y="20"/>
                  </a:cubicBezTo>
                  <a:cubicBezTo>
                    <a:pt x="15" y="20"/>
                    <a:pt x="18" y="17"/>
                    <a:pt x="18" y="12"/>
                  </a:cubicBezTo>
                  <a:cubicBezTo>
                    <a:pt x="18" y="8"/>
                    <a:pt x="15" y="4"/>
                    <a:pt x="11" y="4"/>
                  </a:cubicBezTo>
                  <a:moveTo>
                    <a:pt x="11" y="24"/>
                  </a:moveTo>
                  <a:cubicBezTo>
                    <a:pt x="5" y="24"/>
                    <a:pt x="0" y="19"/>
                    <a:pt x="0" y="12"/>
                  </a:cubicBezTo>
                  <a:cubicBezTo>
                    <a:pt x="0" y="5"/>
                    <a:pt x="5" y="0"/>
                    <a:pt x="11" y="0"/>
                  </a:cubicBezTo>
                  <a:cubicBezTo>
                    <a:pt x="17" y="0"/>
                    <a:pt x="22" y="5"/>
                    <a:pt x="22" y="12"/>
                  </a:cubicBezTo>
                  <a:cubicBezTo>
                    <a:pt x="22" y="19"/>
                    <a:pt x="17" y="24"/>
                    <a:pt x="11" y="2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7" name="Freeform 18">
              <a:extLst>
                <a:ext uri="{FF2B5EF4-FFF2-40B4-BE49-F238E27FC236}">
                  <a16:creationId xmlns:a16="http://schemas.microsoft.com/office/drawing/2014/main" id="{EC21F18D-5731-4C6C-8252-B89904628CF6}"/>
                </a:ext>
              </a:extLst>
            </p:cNvPr>
            <p:cNvSpPr>
              <a:spLocks/>
            </p:cNvSpPr>
            <p:nvPr userDrawn="1"/>
          </p:nvSpPr>
          <p:spPr bwMode="black">
            <a:xfrm>
              <a:off x="9423253" y="6456551"/>
              <a:ext cx="24329" cy="65399"/>
            </a:xfrm>
            <a:custGeom>
              <a:avLst/>
              <a:gdLst>
                <a:gd name="T0" fmla="*/ 7 w 12"/>
                <a:gd name="T1" fmla="*/ 32 h 32"/>
                <a:gd name="T2" fmla="*/ 2 w 12"/>
                <a:gd name="T3" fmla="*/ 32 h 32"/>
                <a:gd name="T4" fmla="*/ 2 w 12"/>
                <a:gd name="T5" fmla="*/ 13 h 32"/>
                <a:gd name="T6" fmla="*/ 0 w 12"/>
                <a:gd name="T7" fmla="*/ 13 h 32"/>
                <a:gd name="T8" fmla="*/ 0 w 12"/>
                <a:gd name="T9" fmla="*/ 8 h 32"/>
                <a:gd name="T10" fmla="*/ 2 w 12"/>
                <a:gd name="T11" fmla="*/ 8 h 32"/>
                <a:gd name="T12" fmla="*/ 2 w 12"/>
                <a:gd name="T13" fmla="*/ 7 h 32"/>
                <a:gd name="T14" fmla="*/ 9 w 12"/>
                <a:gd name="T15" fmla="*/ 0 h 32"/>
                <a:gd name="T16" fmla="*/ 12 w 12"/>
                <a:gd name="T17" fmla="*/ 1 h 32"/>
                <a:gd name="T18" fmla="*/ 12 w 12"/>
                <a:gd name="T19" fmla="*/ 1 h 32"/>
                <a:gd name="T20" fmla="*/ 12 w 12"/>
                <a:gd name="T21" fmla="*/ 5 h 32"/>
                <a:gd name="T22" fmla="*/ 12 w 12"/>
                <a:gd name="T23" fmla="*/ 5 h 32"/>
                <a:gd name="T24" fmla="*/ 10 w 12"/>
                <a:gd name="T25" fmla="*/ 4 h 32"/>
                <a:gd name="T26" fmla="*/ 7 w 12"/>
                <a:gd name="T27" fmla="*/ 7 h 32"/>
                <a:gd name="T28" fmla="*/ 7 w 12"/>
                <a:gd name="T29" fmla="*/ 8 h 32"/>
                <a:gd name="T30" fmla="*/ 12 w 12"/>
                <a:gd name="T31" fmla="*/ 8 h 32"/>
                <a:gd name="T32" fmla="*/ 12 w 12"/>
                <a:gd name="T33" fmla="*/ 13 h 32"/>
                <a:gd name="T34" fmla="*/ 7 w 12"/>
                <a:gd name="T35" fmla="*/ 13 h 32"/>
                <a:gd name="T36" fmla="*/ 7 w 12"/>
                <a:gd name="T3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32">
                  <a:moveTo>
                    <a:pt x="7" y="32"/>
                  </a:moveTo>
                  <a:cubicBezTo>
                    <a:pt x="2" y="32"/>
                    <a:pt x="2" y="32"/>
                    <a:pt x="2" y="32"/>
                  </a:cubicBezTo>
                  <a:cubicBezTo>
                    <a:pt x="2" y="13"/>
                    <a:pt x="2" y="13"/>
                    <a:pt x="2" y="13"/>
                  </a:cubicBezTo>
                  <a:cubicBezTo>
                    <a:pt x="0" y="13"/>
                    <a:pt x="0" y="13"/>
                    <a:pt x="0" y="13"/>
                  </a:cubicBezTo>
                  <a:cubicBezTo>
                    <a:pt x="0" y="8"/>
                    <a:pt x="0" y="8"/>
                    <a:pt x="0" y="8"/>
                  </a:cubicBezTo>
                  <a:cubicBezTo>
                    <a:pt x="2" y="8"/>
                    <a:pt x="2" y="8"/>
                    <a:pt x="2" y="8"/>
                  </a:cubicBezTo>
                  <a:cubicBezTo>
                    <a:pt x="2" y="7"/>
                    <a:pt x="2" y="7"/>
                    <a:pt x="2" y="7"/>
                  </a:cubicBezTo>
                  <a:cubicBezTo>
                    <a:pt x="2" y="1"/>
                    <a:pt x="7" y="0"/>
                    <a:pt x="9" y="0"/>
                  </a:cubicBezTo>
                  <a:cubicBezTo>
                    <a:pt x="10" y="0"/>
                    <a:pt x="11" y="0"/>
                    <a:pt x="12" y="1"/>
                  </a:cubicBezTo>
                  <a:cubicBezTo>
                    <a:pt x="12" y="1"/>
                    <a:pt x="12" y="1"/>
                    <a:pt x="12" y="1"/>
                  </a:cubicBezTo>
                  <a:cubicBezTo>
                    <a:pt x="12" y="5"/>
                    <a:pt x="12" y="5"/>
                    <a:pt x="12" y="5"/>
                  </a:cubicBezTo>
                  <a:cubicBezTo>
                    <a:pt x="12" y="5"/>
                    <a:pt x="12" y="5"/>
                    <a:pt x="12" y="5"/>
                  </a:cubicBezTo>
                  <a:cubicBezTo>
                    <a:pt x="11" y="4"/>
                    <a:pt x="10" y="4"/>
                    <a:pt x="10" y="4"/>
                  </a:cubicBezTo>
                  <a:cubicBezTo>
                    <a:pt x="7" y="4"/>
                    <a:pt x="7" y="5"/>
                    <a:pt x="7" y="7"/>
                  </a:cubicBezTo>
                  <a:cubicBezTo>
                    <a:pt x="7" y="8"/>
                    <a:pt x="7" y="8"/>
                    <a:pt x="7" y="8"/>
                  </a:cubicBezTo>
                  <a:cubicBezTo>
                    <a:pt x="12" y="8"/>
                    <a:pt x="12" y="8"/>
                    <a:pt x="12" y="8"/>
                  </a:cubicBezTo>
                  <a:cubicBezTo>
                    <a:pt x="12" y="13"/>
                    <a:pt x="12" y="13"/>
                    <a:pt x="12" y="13"/>
                  </a:cubicBezTo>
                  <a:cubicBezTo>
                    <a:pt x="7" y="13"/>
                    <a:pt x="7" y="13"/>
                    <a:pt x="7" y="13"/>
                  </a:cubicBezTo>
                  <a:lnTo>
                    <a:pt x="7" y="3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8" name="Freeform 19">
              <a:extLst>
                <a:ext uri="{FF2B5EF4-FFF2-40B4-BE49-F238E27FC236}">
                  <a16:creationId xmlns:a16="http://schemas.microsoft.com/office/drawing/2014/main" id="{D60F0971-4086-415A-9282-F4975761E2FC}"/>
                </a:ext>
              </a:extLst>
            </p:cNvPr>
            <p:cNvSpPr>
              <a:spLocks/>
            </p:cNvSpPr>
            <p:nvPr userDrawn="1"/>
          </p:nvSpPr>
          <p:spPr bwMode="black">
            <a:xfrm>
              <a:off x="9469905" y="6458784"/>
              <a:ext cx="38615" cy="63167"/>
            </a:xfrm>
            <a:custGeom>
              <a:avLst/>
              <a:gdLst>
                <a:gd name="T0" fmla="*/ 173 w 173"/>
                <a:gd name="T1" fmla="*/ 283 h 283"/>
                <a:gd name="T2" fmla="*/ 0 w 173"/>
                <a:gd name="T3" fmla="*/ 283 h 283"/>
                <a:gd name="T4" fmla="*/ 0 w 173"/>
                <a:gd name="T5" fmla="*/ 0 h 283"/>
                <a:gd name="T6" fmla="*/ 173 w 173"/>
                <a:gd name="T7" fmla="*/ 0 h 283"/>
                <a:gd name="T8" fmla="*/ 173 w 173"/>
                <a:gd name="T9" fmla="*/ 45 h 283"/>
                <a:gd name="T10" fmla="*/ 46 w 173"/>
                <a:gd name="T11" fmla="*/ 45 h 283"/>
                <a:gd name="T12" fmla="*/ 46 w 173"/>
                <a:gd name="T13" fmla="*/ 109 h 283"/>
                <a:gd name="T14" fmla="*/ 155 w 173"/>
                <a:gd name="T15" fmla="*/ 109 h 283"/>
                <a:gd name="T16" fmla="*/ 155 w 173"/>
                <a:gd name="T17" fmla="*/ 155 h 283"/>
                <a:gd name="T18" fmla="*/ 46 w 173"/>
                <a:gd name="T19" fmla="*/ 155 h 283"/>
                <a:gd name="T20" fmla="*/ 46 w 173"/>
                <a:gd name="T21" fmla="*/ 237 h 283"/>
                <a:gd name="T22" fmla="*/ 173 w 173"/>
                <a:gd name="T23" fmla="*/ 237 h 283"/>
                <a:gd name="T24" fmla="*/ 173 w 173"/>
                <a:gd name="T25"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83">
                  <a:moveTo>
                    <a:pt x="173" y="283"/>
                  </a:moveTo>
                  <a:lnTo>
                    <a:pt x="0" y="283"/>
                  </a:lnTo>
                  <a:lnTo>
                    <a:pt x="0" y="0"/>
                  </a:lnTo>
                  <a:lnTo>
                    <a:pt x="173" y="0"/>
                  </a:lnTo>
                  <a:lnTo>
                    <a:pt x="173" y="45"/>
                  </a:lnTo>
                  <a:lnTo>
                    <a:pt x="46" y="45"/>
                  </a:lnTo>
                  <a:lnTo>
                    <a:pt x="46" y="109"/>
                  </a:lnTo>
                  <a:lnTo>
                    <a:pt x="155" y="109"/>
                  </a:lnTo>
                  <a:lnTo>
                    <a:pt x="155" y="155"/>
                  </a:lnTo>
                  <a:lnTo>
                    <a:pt x="46" y="155"/>
                  </a:lnTo>
                  <a:lnTo>
                    <a:pt x="46" y="237"/>
                  </a:lnTo>
                  <a:lnTo>
                    <a:pt x="173" y="237"/>
                  </a:lnTo>
                  <a:lnTo>
                    <a:pt x="173" y="28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29" name="Freeform 20">
              <a:extLst>
                <a:ext uri="{FF2B5EF4-FFF2-40B4-BE49-F238E27FC236}">
                  <a16:creationId xmlns:a16="http://schemas.microsoft.com/office/drawing/2014/main" id="{3B249858-C749-43AC-ACCF-6618F7804BFB}"/>
                </a:ext>
              </a:extLst>
            </p:cNvPr>
            <p:cNvSpPr>
              <a:spLocks noEditPoints="1"/>
            </p:cNvSpPr>
            <p:nvPr userDrawn="1"/>
          </p:nvSpPr>
          <p:spPr bwMode="black">
            <a:xfrm>
              <a:off x="9514545" y="6473063"/>
              <a:ext cx="36607" cy="48882"/>
            </a:xfrm>
            <a:custGeom>
              <a:avLst/>
              <a:gdLst>
                <a:gd name="T0" fmla="*/ 4 w 18"/>
                <a:gd name="T1" fmla="*/ 16 h 24"/>
                <a:gd name="T2" fmla="*/ 8 w 18"/>
                <a:gd name="T3" fmla="*/ 20 h 24"/>
                <a:gd name="T4" fmla="*/ 14 w 18"/>
                <a:gd name="T5" fmla="*/ 14 h 24"/>
                <a:gd name="T6" fmla="*/ 14 w 18"/>
                <a:gd name="T7" fmla="*/ 13 h 24"/>
                <a:gd name="T8" fmla="*/ 9 w 18"/>
                <a:gd name="T9" fmla="*/ 12 h 24"/>
                <a:gd name="T10" fmla="*/ 4 w 18"/>
                <a:gd name="T11" fmla="*/ 16 h 24"/>
                <a:gd name="T12" fmla="*/ 7 w 18"/>
                <a:gd name="T13" fmla="*/ 24 h 24"/>
                <a:gd name="T14" fmla="*/ 0 w 18"/>
                <a:gd name="T15" fmla="*/ 17 h 24"/>
                <a:gd name="T16" fmla="*/ 9 w 18"/>
                <a:gd name="T17" fmla="*/ 8 h 24"/>
                <a:gd name="T18" fmla="*/ 14 w 18"/>
                <a:gd name="T19" fmla="*/ 9 h 24"/>
                <a:gd name="T20" fmla="*/ 14 w 18"/>
                <a:gd name="T21" fmla="*/ 9 h 24"/>
                <a:gd name="T22" fmla="*/ 9 w 18"/>
                <a:gd name="T23" fmla="*/ 4 h 24"/>
                <a:gd name="T24" fmla="*/ 2 w 18"/>
                <a:gd name="T25" fmla="*/ 6 h 24"/>
                <a:gd name="T26" fmla="*/ 2 w 18"/>
                <a:gd name="T27" fmla="*/ 6 h 24"/>
                <a:gd name="T28" fmla="*/ 1 w 18"/>
                <a:gd name="T29" fmla="*/ 2 h 24"/>
                <a:gd name="T30" fmla="*/ 1 w 18"/>
                <a:gd name="T31" fmla="*/ 2 h 24"/>
                <a:gd name="T32" fmla="*/ 9 w 18"/>
                <a:gd name="T33" fmla="*/ 0 h 24"/>
                <a:gd name="T34" fmla="*/ 16 w 18"/>
                <a:gd name="T35" fmla="*/ 2 h 24"/>
                <a:gd name="T36" fmla="*/ 18 w 18"/>
                <a:gd name="T37" fmla="*/ 9 h 24"/>
                <a:gd name="T38" fmla="*/ 18 w 18"/>
                <a:gd name="T39" fmla="*/ 24 h 24"/>
                <a:gd name="T40" fmla="*/ 14 w 18"/>
                <a:gd name="T41" fmla="*/ 24 h 24"/>
                <a:gd name="T42" fmla="*/ 14 w 18"/>
                <a:gd name="T43" fmla="*/ 21 h 24"/>
                <a:gd name="T44" fmla="*/ 7 w 18"/>
                <a:gd name="T4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4">
                  <a:moveTo>
                    <a:pt x="4" y="16"/>
                  </a:moveTo>
                  <a:cubicBezTo>
                    <a:pt x="4" y="19"/>
                    <a:pt x="6" y="20"/>
                    <a:pt x="8" y="20"/>
                  </a:cubicBezTo>
                  <a:cubicBezTo>
                    <a:pt x="12" y="20"/>
                    <a:pt x="14" y="17"/>
                    <a:pt x="14" y="14"/>
                  </a:cubicBezTo>
                  <a:cubicBezTo>
                    <a:pt x="14" y="13"/>
                    <a:pt x="14" y="13"/>
                    <a:pt x="14" y="13"/>
                  </a:cubicBezTo>
                  <a:cubicBezTo>
                    <a:pt x="13" y="13"/>
                    <a:pt x="11" y="12"/>
                    <a:pt x="9" y="12"/>
                  </a:cubicBezTo>
                  <a:cubicBezTo>
                    <a:pt x="6" y="12"/>
                    <a:pt x="4" y="14"/>
                    <a:pt x="4" y="16"/>
                  </a:cubicBezTo>
                  <a:moveTo>
                    <a:pt x="7" y="24"/>
                  </a:moveTo>
                  <a:cubicBezTo>
                    <a:pt x="4" y="24"/>
                    <a:pt x="0" y="22"/>
                    <a:pt x="0" y="17"/>
                  </a:cubicBezTo>
                  <a:cubicBezTo>
                    <a:pt x="0" y="12"/>
                    <a:pt x="3" y="8"/>
                    <a:pt x="9" y="8"/>
                  </a:cubicBezTo>
                  <a:cubicBezTo>
                    <a:pt x="11" y="8"/>
                    <a:pt x="12" y="9"/>
                    <a:pt x="14" y="9"/>
                  </a:cubicBezTo>
                  <a:cubicBezTo>
                    <a:pt x="14" y="9"/>
                    <a:pt x="14" y="9"/>
                    <a:pt x="14" y="9"/>
                  </a:cubicBezTo>
                  <a:cubicBezTo>
                    <a:pt x="14" y="6"/>
                    <a:pt x="12" y="4"/>
                    <a:pt x="9" y="4"/>
                  </a:cubicBezTo>
                  <a:cubicBezTo>
                    <a:pt x="6" y="4"/>
                    <a:pt x="4" y="5"/>
                    <a:pt x="2" y="6"/>
                  </a:cubicBezTo>
                  <a:cubicBezTo>
                    <a:pt x="2" y="6"/>
                    <a:pt x="2" y="6"/>
                    <a:pt x="2" y="6"/>
                  </a:cubicBezTo>
                  <a:cubicBezTo>
                    <a:pt x="1" y="2"/>
                    <a:pt x="1" y="2"/>
                    <a:pt x="1" y="2"/>
                  </a:cubicBezTo>
                  <a:cubicBezTo>
                    <a:pt x="1" y="2"/>
                    <a:pt x="1" y="2"/>
                    <a:pt x="1" y="2"/>
                  </a:cubicBezTo>
                  <a:cubicBezTo>
                    <a:pt x="3" y="1"/>
                    <a:pt x="6" y="0"/>
                    <a:pt x="9" y="0"/>
                  </a:cubicBezTo>
                  <a:cubicBezTo>
                    <a:pt x="12" y="0"/>
                    <a:pt x="14" y="1"/>
                    <a:pt x="16" y="2"/>
                  </a:cubicBezTo>
                  <a:cubicBezTo>
                    <a:pt x="17" y="4"/>
                    <a:pt x="18" y="6"/>
                    <a:pt x="18" y="9"/>
                  </a:cubicBezTo>
                  <a:cubicBezTo>
                    <a:pt x="18" y="24"/>
                    <a:pt x="18" y="24"/>
                    <a:pt x="18" y="24"/>
                  </a:cubicBezTo>
                  <a:cubicBezTo>
                    <a:pt x="14" y="24"/>
                    <a:pt x="14" y="24"/>
                    <a:pt x="14" y="24"/>
                  </a:cubicBezTo>
                  <a:cubicBezTo>
                    <a:pt x="14" y="21"/>
                    <a:pt x="14" y="21"/>
                    <a:pt x="14" y="21"/>
                  </a:cubicBezTo>
                  <a:cubicBezTo>
                    <a:pt x="13" y="22"/>
                    <a:pt x="11" y="24"/>
                    <a:pt x="7" y="2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0" name="Freeform 21">
              <a:extLst>
                <a:ext uri="{FF2B5EF4-FFF2-40B4-BE49-F238E27FC236}">
                  <a16:creationId xmlns:a16="http://schemas.microsoft.com/office/drawing/2014/main" id="{EFF9B118-39C8-4A10-9ACF-A248F1C0C308}"/>
                </a:ext>
              </a:extLst>
            </p:cNvPr>
            <p:cNvSpPr>
              <a:spLocks noEditPoints="1"/>
            </p:cNvSpPr>
            <p:nvPr userDrawn="1"/>
          </p:nvSpPr>
          <p:spPr bwMode="black">
            <a:xfrm>
              <a:off x="9636412" y="6458784"/>
              <a:ext cx="56917" cy="63167"/>
            </a:xfrm>
            <a:custGeom>
              <a:avLst/>
              <a:gdLst>
                <a:gd name="T0" fmla="*/ 173 w 255"/>
                <a:gd name="T1" fmla="*/ 173 h 283"/>
                <a:gd name="T2" fmla="*/ 128 w 255"/>
                <a:gd name="T3" fmla="*/ 64 h 283"/>
                <a:gd name="T4" fmla="*/ 82 w 255"/>
                <a:gd name="T5" fmla="*/ 173 h 283"/>
                <a:gd name="T6" fmla="*/ 173 w 255"/>
                <a:gd name="T7" fmla="*/ 173 h 283"/>
                <a:gd name="T8" fmla="*/ 255 w 255"/>
                <a:gd name="T9" fmla="*/ 283 h 283"/>
                <a:gd name="T10" fmla="*/ 210 w 255"/>
                <a:gd name="T11" fmla="*/ 283 h 283"/>
                <a:gd name="T12" fmla="*/ 182 w 255"/>
                <a:gd name="T13" fmla="*/ 210 h 283"/>
                <a:gd name="T14" fmla="*/ 64 w 255"/>
                <a:gd name="T15" fmla="*/ 210 h 283"/>
                <a:gd name="T16" fmla="*/ 46 w 255"/>
                <a:gd name="T17" fmla="*/ 283 h 283"/>
                <a:gd name="T18" fmla="*/ 0 w 255"/>
                <a:gd name="T19" fmla="*/ 283 h 283"/>
                <a:gd name="T20" fmla="*/ 109 w 255"/>
                <a:gd name="T21" fmla="*/ 0 h 283"/>
                <a:gd name="T22" fmla="*/ 146 w 255"/>
                <a:gd name="T23" fmla="*/ 0 h 283"/>
                <a:gd name="T24" fmla="*/ 255 w 255"/>
                <a:gd name="T25"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3">
                  <a:moveTo>
                    <a:pt x="173" y="173"/>
                  </a:moveTo>
                  <a:lnTo>
                    <a:pt x="128" y="64"/>
                  </a:lnTo>
                  <a:lnTo>
                    <a:pt x="82" y="173"/>
                  </a:lnTo>
                  <a:lnTo>
                    <a:pt x="173" y="173"/>
                  </a:lnTo>
                  <a:close/>
                  <a:moveTo>
                    <a:pt x="255" y="283"/>
                  </a:moveTo>
                  <a:lnTo>
                    <a:pt x="210" y="283"/>
                  </a:lnTo>
                  <a:lnTo>
                    <a:pt x="182" y="210"/>
                  </a:lnTo>
                  <a:lnTo>
                    <a:pt x="64" y="210"/>
                  </a:lnTo>
                  <a:lnTo>
                    <a:pt x="46" y="283"/>
                  </a:lnTo>
                  <a:lnTo>
                    <a:pt x="0" y="283"/>
                  </a:lnTo>
                  <a:lnTo>
                    <a:pt x="109" y="0"/>
                  </a:lnTo>
                  <a:lnTo>
                    <a:pt x="146" y="0"/>
                  </a:lnTo>
                  <a:lnTo>
                    <a:pt x="255" y="28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1" name="Freeform 22">
              <a:extLst>
                <a:ext uri="{FF2B5EF4-FFF2-40B4-BE49-F238E27FC236}">
                  <a16:creationId xmlns:a16="http://schemas.microsoft.com/office/drawing/2014/main" id="{23B54CCE-1860-41AC-9978-3424BB6A3BC4}"/>
                </a:ext>
              </a:extLst>
            </p:cNvPr>
            <p:cNvSpPr>
              <a:spLocks noEditPoints="1"/>
            </p:cNvSpPr>
            <p:nvPr userDrawn="1"/>
          </p:nvSpPr>
          <p:spPr bwMode="black">
            <a:xfrm>
              <a:off x="9741987" y="6473069"/>
              <a:ext cx="42632" cy="63167"/>
            </a:xfrm>
            <a:custGeom>
              <a:avLst/>
              <a:gdLst>
                <a:gd name="T0" fmla="*/ 10 w 21"/>
                <a:gd name="T1" fmla="*/ 4 h 31"/>
                <a:gd name="T2" fmla="*/ 4 w 21"/>
                <a:gd name="T3" fmla="*/ 11 h 31"/>
                <a:gd name="T4" fmla="*/ 10 w 21"/>
                <a:gd name="T5" fmla="*/ 18 h 31"/>
                <a:gd name="T6" fmla="*/ 16 w 21"/>
                <a:gd name="T7" fmla="*/ 11 h 31"/>
                <a:gd name="T8" fmla="*/ 10 w 21"/>
                <a:gd name="T9" fmla="*/ 4 h 31"/>
                <a:gd name="T10" fmla="*/ 10 w 21"/>
                <a:gd name="T11" fmla="*/ 31 h 31"/>
                <a:gd name="T12" fmla="*/ 1 w 21"/>
                <a:gd name="T13" fmla="*/ 28 h 31"/>
                <a:gd name="T14" fmla="*/ 1 w 21"/>
                <a:gd name="T15" fmla="*/ 27 h 31"/>
                <a:gd name="T16" fmla="*/ 3 w 21"/>
                <a:gd name="T17" fmla="*/ 24 h 31"/>
                <a:gd name="T18" fmla="*/ 3 w 21"/>
                <a:gd name="T19" fmla="*/ 24 h 31"/>
                <a:gd name="T20" fmla="*/ 10 w 21"/>
                <a:gd name="T21" fmla="*/ 27 h 31"/>
                <a:gd name="T22" fmla="*/ 17 w 21"/>
                <a:gd name="T23" fmla="*/ 19 h 31"/>
                <a:gd name="T24" fmla="*/ 17 w 21"/>
                <a:gd name="T25" fmla="*/ 18 h 31"/>
                <a:gd name="T26" fmla="*/ 9 w 21"/>
                <a:gd name="T27" fmla="*/ 22 h 31"/>
                <a:gd name="T28" fmla="*/ 0 w 21"/>
                <a:gd name="T29" fmla="*/ 11 h 31"/>
                <a:gd name="T30" fmla="*/ 9 w 21"/>
                <a:gd name="T31" fmla="*/ 0 h 31"/>
                <a:gd name="T32" fmla="*/ 17 w 21"/>
                <a:gd name="T33" fmla="*/ 4 h 31"/>
                <a:gd name="T34" fmla="*/ 17 w 21"/>
                <a:gd name="T35" fmla="*/ 0 h 31"/>
                <a:gd name="T36" fmla="*/ 21 w 21"/>
                <a:gd name="T37" fmla="*/ 0 h 31"/>
                <a:gd name="T38" fmla="*/ 21 w 21"/>
                <a:gd name="T39" fmla="*/ 19 h 31"/>
                <a:gd name="T40" fmla="*/ 18 w 21"/>
                <a:gd name="T41" fmla="*/ 28 h 31"/>
                <a:gd name="T42" fmla="*/ 10 w 21"/>
                <a:gd name="T4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31">
                  <a:moveTo>
                    <a:pt x="10" y="4"/>
                  </a:moveTo>
                  <a:cubicBezTo>
                    <a:pt x="7" y="4"/>
                    <a:pt x="4" y="6"/>
                    <a:pt x="4" y="11"/>
                  </a:cubicBezTo>
                  <a:cubicBezTo>
                    <a:pt x="4" y="15"/>
                    <a:pt x="7" y="18"/>
                    <a:pt x="10" y="18"/>
                  </a:cubicBezTo>
                  <a:cubicBezTo>
                    <a:pt x="13" y="18"/>
                    <a:pt x="16" y="15"/>
                    <a:pt x="16" y="11"/>
                  </a:cubicBezTo>
                  <a:cubicBezTo>
                    <a:pt x="16" y="6"/>
                    <a:pt x="13" y="4"/>
                    <a:pt x="10" y="4"/>
                  </a:cubicBezTo>
                  <a:moveTo>
                    <a:pt x="10" y="31"/>
                  </a:moveTo>
                  <a:cubicBezTo>
                    <a:pt x="7" y="31"/>
                    <a:pt x="4" y="30"/>
                    <a:pt x="1" y="28"/>
                  </a:cubicBezTo>
                  <a:cubicBezTo>
                    <a:pt x="1" y="27"/>
                    <a:pt x="1" y="27"/>
                    <a:pt x="1" y="27"/>
                  </a:cubicBezTo>
                  <a:cubicBezTo>
                    <a:pt x="3" y="24"/>
                    <a:pt x="3" y="24"/>
                    <a:pt x="3" y="24"/>
                  </a:cubicBezTo>
                  <a:cubicBezTo>
                    <a:pt x="3" y="24"/>
                    <a:pt x="3" y="24"/>
                    <a:pt x="3" y="24"/>
                  </a:cubicBezTo>
                  <a:cubicBezTo>
                    <a:pt x="5" y="26"/>
                    <a:pt x="8" y="27"/>
                    <a:pt x="10" y="27"/>
                  </a:cubicBezTo>
                  <a:cubicBezTo>
                    <a:pt x="15" y="27"/>
                    <a:pt x="17" y="24"/>
                    <a:pt x="17" y="19"/>
                  </a:cubicBezTo>
                  <a:cubicBezTo>
                    <a:pt x="17" y="18"/>
                    <a:pt x="17" y="18"/>
                    <a:pt x="17" y="18"/>
                  </a:cubicBezTo>
                  <a:cubicBezTo>
                    <a:pt x="15" y="20"/>
                    <a:pt x="12" y="22"/>
                    <a:pt x="9" y="22"/>
                  </a:cubicBezTo>
                  <a:cubicBezTo>
                    <a:pt x="5" y="22"/>
                    <a:pt x="0" y="18"/>
                    <a:pt x="0" y="11"/>
                  </a:cubicBezTo>
                  <a:cubicBezTo>
                    <a:pt x="0" y="4"/>
                    <a:pt x="5" y="0"/>
                    <a:pt x="9" y="0"/>
                  </a:cubicBezTo>
                  <a:cubicBezTo>
                    <a:pt x="12" y="0"/>
                    <a:pt x="16" y="1"/>
                    <a:pt x="17" y="4"/>
                  </a:cubicBezTo>
                  <a:cubicBezTo>
                    <a:pt x="17" y="0"/>
                    <a:pt x="17" y="0"/>
                    <a:pt x="17" y="0"/>
                  </a:cubicBezTo>
                  <a:cubicBezTo>
                    <a:pt x="21" y="0"/>
                    <a:pt x="21" y="0"/>
                    <a:pt x="21" y="0"/>
                  </a:cubicBezTo>
                  <a:cubicBezTo>
                    <a:pt x="21" y="19"/>
                    <a:pt x="21" y="19"/>
                    <a:pt x="21" y="19"/>
                  </a:cubicBezTo>
                  <a:cubicBezTo>
                    <a:pt x="21" y="23"/>
                    <a:pt x="20" y="26"/>
                    <a:pt x="18" y="28"/>
                  </a:cubicBezTo>
                  <a:cubicBezTo>
                    <a:pt x="16" y="30"/>
                    <a:pt x="13" y="31"/>
                    <a:pt x="10" y="31"/>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2" name="Rectangle 23">
              <a:extLst>
                <a:ext uri="{FF2B5EF4-FFF2-40B4-BE49-F238E27FC236}">
                  <a16:creationId xmlns:a16="http://schemas.microsoft.com/office/drawing/2014/main" id="{6528F3CD-80E2-4BDD-850F-929B3E98ADE4}"/>
                </a:ext>
              </a:extLst>
            </p:cNvPr>
            <p:cNvSpPr>
              <a:spLocks noChangeArrowheads="1"/>
            </p:cNvSpPr>
            <p:nvPr userDrawn="1"/>
          </p:nvSpPr>
          <p:spPr bwMode="black">
            <a:xfrm>
              <a:off x="9794887" y="6458784"/>
              <a:ext cx="8036" cy="6316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3" name="Freeform 24">
              <a:extLst>
                <a:ext uri="{FF2B5EF4-FFF2-40B4-BE49-F238E27FC236}">
                  <a16:creationId xmlns:a16="http://schemas.microsoft.com/office/drawing/2014/main" id="{F4A2A425-5622-4A09-9BA7-E15061215AFA}"/>
                </a:ext>
              </a:extLst>
            </p:cNvPr>
            <p:cNvSpPr>
              <a:spLocks/>
            </p:cNvSpPr>
            <p:nvPr userDrawn="1"/>
          </p:nvSpPr>
          <p:spPr bwMode="black">
            <a:xfrm>
              <a:off x="9289105" y="6460787"/>
              <a:ext cx="26563" cy="61158"/>
            </a:xfrm>
            <a:custGeom>
              <a:avLst/>
              <a:gdLst>
                <a:gd name="T0" fmla="*/ 9 w 13"/>
                <a:gd name="T1" fmla="*/ 30 h 30"/>
                <a:gd name="T2" fmla="*/ 3 w 13"/>
                <a:gd name="T3" fmla="*/ 23 h 30"/>
                <a:gd name="T4" fmla="*/ 3 w 13"/>
                <a:gd name="T5" fmla="*/ 11 h 30"/>
                <a:gd name="T6" fmla="*/ 0 w 13"/>
                <a:gd name="T7" fmla="*/ 11 h 30"/>
                <a:gd name="T8" fmla="*/ 0 w 13"/>
                <a:gd name="T9" fmla="*/ 6 h 30"/>
                <a:gd name="T10" fmla="*/ 3 w 13"/>
                <a:gd name="T11" fmla="*/ 6 h 30"/>
                <a:gd name="T12" fmla="*/ 3 w 13"/>
                <a:gd name="T13" fmla="*/ 0 h 30"/>
                <a:gd name="T14" fmla="*/ 7 w 13"/>
                <a:gd name="T15" fmla="*/ 0 h 30"/>
                <a:gd name="T16" fmla="*/ 7 w 13"/>
                <a:gd name="T17" fmla="*/ 6 h 30"/>
                <a:gd name="T18" fmla="*/ 13 w 13"/>
                <a:gd name="T19" fmla="*/ 6 h 30"/>
                <a:gd name="T20" fmla="*/ 13 w 13"/>
                <a:gd name="T21" fmla="*/ 11 h 30"/>
                <a:gd name="T22" fmla="*/ 7 w 13"/>
                <a:gd name="T23" fmla="*/ 11 h 30"/>
                <a:gd name="T24" fmla="*/ 7 w 13"/>
                <a:gd name="T25" fmla="*/ 22 h 30"/>
                <a:gd name="T26" fmla="*/ 10 w 13"/>
                <a:gd name="T27" fmla="*/ 26 h 30"/>
                <a:gd name="T28" fmla="*/ 13 w 13"/>
                <a:gd name="T29" fmla="*/ 25 h 30"/>
                <a:gd name="T30" fmla="*/ 13 w 13"/>
                <a:gd name="T31" fmla="*/ 25 h 30"/>
                <a:gd name="T32" fmla="*/ 13 w 13"/>
                <a:gd name="T33" fmla="*/ 29 h 30"/>
                <a:gd name="T34" fmla="*/ 13 w 13"/>
                <a:gd name="T35" fmla="*/ 29 h 30"/>
                <a:gd name="T36" fmla="*/ 9 w 13"/>
                <a:gd name="T3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30">
                  <a:moveTo>
                    <a:pt x="9" y="30"/>
                  </a:moveTo>
                  <a:cubicBezTo>
                    <a:pt x="5" y="30"/>
                    <a:pt x="3" y="28"/>
                    <a:pt x="3" y="23"/>
                  </a:cubicBezTo>
                  <a:cubicBezTo>
                    <a:pt x="3" y="11"/>
                    <a:pt x="3" y="11"/>
                    <a:pt x="3" y="11"/>
                  </a:cubicBezTo>
                  <a:cubicBezTo>
                    <a:pt x="0" y="11"/>
                    <a:pt x="0" y="11"/>
                    <a:pt x="0" y="11"/>
                  </a:cubicBezTo>
                  <a:cubicBezTo>
                    <a:pt x="0" y="6"/>
                    <a:pt x="0" y="6"/>
                    <a:pt x="0" y="6"/>
                  </a:cubicBezTo>
                  <a:cubicBezTo>
                    <a:pt x="3" y="6"/>
                    <a:pt x="3" y="6"/>
                    <a:pt x="3" y="6"/>
                  </a:cubicBezTo>
                  <a:cubicBezTo>
                    <a:pt x="3" y="0"/>
                    <a:pt x="3" y="0"/>
                    <a:pt x="3" y="0"/>
                  </a:cubicBezTo>
                  <a:cubicBezTo>
                    <a:pt x="7" y="0"/>
                    <a:pt x="7" y="0"/>
                    <a:pt x="7" y="0"/>
                  </a:cubicBezTo>
                  <a:cubicBezTo>
                    <a:pt x="7" y="6"/>
                    <a:pt x="7" y="6"/>
                    <a:pt x="7" y="6"/>
                  </a:cubicBezTo>
                  <a:cubicBezTo>
                    <a:pt x="13" y="6"/>
                    <a:pt x="13" y="6"/>
                    <a:pt x="13" y="6"/>
                  </a:cubicBezTo>
                  <a:cubicBezTo>
                    <a:pt x="13" y="11"/>
                    <a:pt x="13" y="11"/>
                    <a:pt x="13" y="11"/>
                  </a:cubicBezTo>
                  <a:cubicBezTo>
                    <a:pt x="7" y="11"/>
                    <a:pt x="7" y="11"/>
                    <a:pt x="7" y="11"/>
                  </a:cubicBezTo>
                  <a:cubicBezTo>
                    <a:pt x="7" y="22"/>
                    <a:pt x="7" y="22"/>
                    <a:pt x="7" y="22"/>
                  </a:cubicBezTo>
                  <a:cubicBezTo>
                    <a:pt x="7" y="24"/>
                    <a:pt x="8" y="26"/>
                    <a:pt x="10" y="26"/>
                  </a:cubicBezTo>
                  <a:cubicBezTo>
                    <a:pt x="11" y="26"/>
                    <a:pt x="12" y="26"/>
                    <a:pt x="13" y="25"/>
                  </a:cubicBezTo>
                  <a:cubicBezTo>
                    <a:pt x="13" y="25"/>
                    <a:pt x="13" y="25"/>
                    <a:pt x="13" y="25"/>
                  </a:cubicBezTo>
                  <a:cubicBezTo>
                    <a:pt x="13" y="29"/>
                    <a:pt x="13" y="29"/>
                    <a:pt x="13" y="29"/>
                  </a:cubicBezTo>
                  <a:cubicBezTo>
                    <a:pt x="13" y="29"/>
                    <a:pt x="13" y="29"/>
                    <a:pt x="13" y="29"/>
                  </a:cubicBezTo>
                  <a:cubicBezTo>
                    <a:pt x="12" y="30"/>
                    <a:pt x="10" y="30"/>
                    <a:pt x="9" y="3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4" name="Freeform 25">
              <a:extLst>
                <a:ext uri="{FF2B5EF4-FFF2-40B4-BE49-F238E27FC236}">
                  <a16:creationId xmlns:a16="http://schemas.microsoft.com/office/drawing/2014/main" id="{FA9528A2-60D2-4B04-827A-3713B4B8A505}"/>
                </a:ext>
              </a:extLst>
            </p:cNvPr>
            <p:cNvSpPr>
              <a:spLocks/>
            </p:cNvSpPr>
            <p:nvPr userDrawn="1"/>
          </p:nvSpPr>
          <p:spPr bwMode="black">
            <a:xfrm>
              <a:off x="9593777" y="6460787"/>
              <a:ext cx="26339" cy="61158"/>
            </a:xfrm>
            <a:custGeom>
              <a:avLst/>
              <a:gdLst>
                <a:gd name="T0" fmla="*/ 9 w 13"/>
                <a:gd name="T1" fmla="*/ 30 h 30"/>
                <a:gd name="T2" fmla="*/ 3 w 13"/>
                <a:gd name="T3" fmla="*/ 23 h 30"/>
                <a:gd name="T4" fmla="*/ 3 w 13"/>
                <a:gd name="T5" fmla="*/ 11 h 30"/>
                <a:gd name="T6" fmla="*/ 0 w 13"/>
                <a:gd name="T7" fmla="*/ 11 h 30"/>
                <a:gd name="T8" fmla="*/ 0 w 13"/>
                <a:gd name="T9" fmla="*/ 6 h 30"/>
                <a:gd name="T10" fmla="*/ 2 w 13"/>
                <a:gd name="T11" fmla="*/ 6 h 30"/>
                <a:gd name="T12" fmla="*/ 2 w 13"/>
                <a:gd name="T13" fmla="*/ 0 h 30"/>
                <a:gd name="T14" fmla="*/ 7 w 13"/>
                <a:gd name="T15" fmla="*/ 0 h 30"/>
                <a:gd name="T16" fmla="*/ 7 w 13"/>
                <a:gd name="T17" fmla="*/ 6 h 30"/>
                <a:gd name="T18" fmla="*/ 13 w 13"/>
                <a:gd name="T19" fmla="*/ 6 h 30"/>
                <a:gd name="T20" fmla="*/ 13 w 13"/>
                <a:gd name="T21" fmla="*/ 11 h 30"/>
                <a:gd name="T22" fmla="*/ 7 w 13"/>
                <a:gd name="T23" fmla="*/ 11 h 30"/>
                <a:gd name="T24" fmla="*/ 7 w 13"/>
                <a:gd name="T25" fmla="*/ 22 h 30"/>
                <a:gd name="T26" fmla="*/ 9 w 13"/>
                <a:gd name="T27" fmla="*/ 26 h 30"/>
                <a:gd name="T28" fmla="*/ 12 w 13"/>
                <a:gd name="T29" fmla="*/ 25 h 30"/>
                <a:gd name="T30" fmla="*/ 12 w 13"/>
                <a:gd name="T31" fmla="*/ 25 h 30"/>
                <a:gd name="T32" fmla="*/ 12 w 13"/>
                <a:gd name="T33" fmla="*/ 29 h 30"/>
                <a:gd name="T34" fmla="*/ 12 w 13"/>
                <a:gd name="T35" fmla="*/ 29 h 30"/>
                <a:gd name="T36" fmla="*/ 9 w 13"/>
                <a:gd name="T3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30">
                  <a:moveTo>
                    <a:pt x="9" y="30"/>
                  </a:moveTo>
                  <a:cubicBezTo>
                    <a:pt x="5" y="30"/>
                    <a:pt x="3" y="28"/>
                    <a:pt x="3" y="23"/>
                  </a:cubicBezTo>
                  <a:cubicBezTo>
                    <a:pt x="3" y="11"/>
                    <a:pt x="3" y="11"/>
                    <a:pt x="3" y="11"/>
                  </a:cubicBezTo>
                  <a:cubicBezTo>
                    <a:pt x="0" y="11"/>
                    <a:pt x="0" y="11"/>
                    <a:pt x="0" y="11"/>
                  </a:cubicBezTo>
                  <a:cubicBezTo>
                    <a:pt x="0" y="6"/>
                    <a:pt x="0" y="6"/>
                    <a:pt x="0" y="6"/>
                  </a:cubicBezTo>
                  <a:cubicBezTo>
                    <a:pt x="2" y="6"/>
                    <a:pt x="2" y="6"/>
                    <a:pt x="2" y="6"/>
                  </a:cubicBezTo>
                  <a:cubicBezTo>
                    <a:pt x="2" y="0"/>
                    <a:pt x="2" y="0"/>
                    <a:pt x="2" y="0"/>
                  </a:cubicBezTo>
                  <a:cubicBezTo>
                    <a:pt x="7" y="0"/>
                    <a:pt x="7" y="0"/>
                    <a:pt x="7" y="0"/>
                  </a:cubicBezTo>
                  <a:cubicBezTo>
                    <a:pt x="7" y="6"/>
                    <a:pt x="7" y="6"/>
                    <a:pt x="7" y="6"/>
                  </a:cubicBezTo>
                  <a:cubicBezTo>
                    <a:pt x="13" y="6"/>
                    <a:pt x="13" y="6"/>
                    <a:pt x="13" y="6"/>
                  </a:cubicBezTo>
                  <a:cubicBezTo>
                    <a:pt x="13" y="11"/>
                    <a:pt x="13" y="11"/>
                    <a:pt x="13" y="11"/>
                  </a:cubicBezTo>
                  <a:cubicBezTo>
                    <a:pt x="7" y="11"/>
                    <a:pt x="7" y="11"/>
                    <a:pt x="7" y="11"/>
                  </a:cubicBezTo>
                  <a:cubicBezTo>
                    <a:pt x="7" y="22"/>
                    <a:pt x="7" y="22"/>
                    <a:pt x="7" y="22"/>
                  </a:cubicBezTo>
                  <a:cubicBezTo>
                    <a:pt x="7" y="24"/>
                    <a:pt x="8" y="26"/>
                    <a:pt x="9" y="26"/>
                  </a:cubicBezTo>
                  <a:cubicBezTo>
                    <a:pt x="10" y="26"/>
                    <a:pt x="11" y="25"/>
                    <a:pt x="12" y="25"/>
                  </a:cubicBezTo>
                  <a:cubicBezTo>
                    <a:pt x="12" y="25"/>
                    <a:pt x="12" y="25"/>
                    <a:pt x="12" y="25"/>
                  </a:cubicBezTo>
                  <a:cubicBezTo>
                    <a:pt x="12" y="29"/>
                    <a:pt x="12" y="29"/>
                    <a:pt x="12" y="29"/>
                  </a:cubicBezTo>
                  <a:cubicBezTo>
                    <a:pt x="12" y="29"/>
                    <a:pt x="12" y="29"/>
                    <a:pt x="12" y="29"/>
                  </a:cubicBezTo>
                  <a:cubicBezTo>
                    <a:pt x="11" y="30"/>
                    <a:pt x="10" y="30"/>
                    <a:pt x="9" y="3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5" name="Freeform 26">
              <a:extLst>
                <a:ext uri="{FF2B5EF4-FFF2-40B4-BE49-F238E27FC236}">
                  <a16:creationId xmlns:a16="http://schemas.microsoft.com/office/drawing/2014/main" id="{889A87D0-EA89-46ED-BEC2-B14F1FC6CE57}"/>
                </a:ext>
              </a:extLst>
            </p:cNvPr>
            <p:cNvSpPr>
              <a:spLocks/>
            </p:cNvSpPr>
            <p:nvPr userDrawn="1"/>
          </p:nvSpPr>
          <p:spPr bwMode="black">
            <a:xfrm>
              <a:off x="9697349" y="6473063"/>
              <a:ext cx="36607" cy="48882"/>
            </a:xfrm>
            <a:custGeom>
              <a:avLst/>
              <a:gdLst>
                <a:gd name="T0" fmla="*/ 18 w 18"/>
                <a:gd name="T1" fmla="*/ 24 h 24"/>
                <a:gd name="T2" fmla="*/ 14 w 18"/>
                <a:gd name="T3" fmla="*/ 24 h 24"/>
                <a:gd name="T4" fmla="*/ 14 w 18"/>
                <a:gd name="T5" fmla="*/ 10 h 24"/>
                <a:gd name="T6" fmla="*/ 10 w 18"/>
                <a:gd name="T7" fmla="*/ 4 h 24"/>
                <a:gd name="T8" fmla="*/ 4 w 18"/>
                <a:gd name="T9" fmla="*/ 10 h 24"/>
                <a:gd name="T10" fmla="*/ 4 w 18"/>
                <a:gd name="T11" fmla="*/ 24 h 24"/>
                <a:gd name="T12" fmla="*/ 0 w 18"/>
                <a:gd name="T13" fmla="*/ 24 h 24"/>
                <a:gd name="T14" fmla="*/ 0 w 18"/>
                <a:gd name="T15" fmla="*/ 0 h 24"/>
                <a:gd name="T16" fmla="*/ 4 w 18"/>
                <a:gd name="T17" fmla="*/ 0 h 24"/>
                <a:gd name="T18" fmla="*/ 4 w 18"/>
                <a:gd name="T19" fmla="*/ 4 h 24"/>
                <a:gd name="T20" fmla="*/ 11 w 18"/>
                <a:gd name="T21" fmla="*/ 0 h 24"/>
                <a:gd name="T22" fmla="*/ 18 w 18"/>
                <a:gd name="T23" fmla="*/ 9 h 24"/>
                <a:gd name="T24" fmla="*/ 18 w 18"/>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4">
                  <a:moveTo>
                    <a:pt x="18" y="24"/>
                  </a:moveTo>
                  <a:cubicBezTo>
                    <a:pt x="14" y="24"/>
                    <a:pt x="14" y="24"/>
                    <a:pt x="14" y="24"/>
                  </a:cubicBezTo>
                  <a:cubicBezTo>
                    <a:pt x="14" y="10"/>
                    <a:pt x="14" y="10"/>
                    <a:pt x="14" y="10"/>
                  </a:cubicBezTo>
                  <a:cubicBezTo>
                    <a:pt x="14" y="6"/>
                    <a:pt x="12" y="4"/>
                    <a:pt x="10" y="4"/>
                  </a:cubicBezTo>
                  <a:cubicBezTo>
                    <a:pt x="7" y="4"/>
                    <a:pt x="4" y="6"/>
                    <a:pt x="4" y="10"/>
                  </a:cubicBezTo>
                  <a:cubicBezTo>
                    <a:pt x="4" y="24"/>
                    <a:pt x="4" y="24"/>
                    <a:pt x="4" y="24"/>
                  </a:cubicBezTo>
                  <a:cubicBezTo>
                    <a:pt x="0" y="24"/>
                    <a:pt x="0" y="24"/>
                    <a:pt x="0" y="24"/>
                  </a:cubicBezTo>
                  <a:cubicBezTo>
                    <a:pt x="0" y="0"/>
                    <a:pt x="0" y="0"/>
                    <a:pt x="0" y="0"/>
                  </a:cubicBezTo>
                  <a:cubicBezTo>
                    <a:pt x="4" y="0"/>
                    <a:pt x="4" y="0"/>
                    <a:pt x="4" y="0"/>
                  </a:cubicBezTo>
                  <a:cubicBezTo>
                    <a:pt x="4" y="4"/>
                    <a:pt x="4" y="4"/>
                    <a:pt x="4" y="4"/>
                  </a:cubicBezTo>
                  <a:cubicBezTo>
                    <a:pt x="6" y="1"/>
                    <a:pt x="8" y="0"/>
                    <a:pt x="11" y="0"/>
                  </a:cubicBezTo>
                  <a:cubicBezTo>
                    <a:pt x="15" y="0"/>
                    <a:pt x="18" y="4"/>
                    <a:pt x="18" y="9"/>
                  </a:cubicBezTo>
                  <a:lnTo>
                    <a:pt x="18" y="2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6" name="Freeform 27">
              <a:extLst>
                <a:ext uri="{FF2B5EF4-FFF2-40B4-BE49-F238E27FC236}">
                  <a16:creationId xmlns:a16="http://schemas.microsoft.com/office/drawing/2014/main" id="{6AC9123F-EE88-4E66-AEEE-59336F7D3C09}"/>
                </a:ext>
              </a:extLst>
            </p:cNvPr>
            <p:cNvSpPr>
              <a:spLocks noEditPoints="1"/>
            </p:cNvSpPr>
            <p:nvPr userDrawn="1"/>
          </p:nvSpPr>
          <p:spPr bwMode="black">
            <a:xfrm>
              <a:off x="9273035" y="6458784"/>
              <a:ext cx="10044" cy="63167"/>
            </a:xfrm>
            <a:custGeom>
              <a:avLst/>
              <a:gdLst>
                <a:gd name="T0" fmla="*/ 45 w 45"/>
                <a:gd name="T1" fmla="*/ 45 h 283"/>
                <a:gd name="T2" fmla="*/ 0 w 45"/>
                <a:gd name="T3" fmla="*/ 45 h 283"/>
                <a:gd name="T4" fmla="*/ 0 w 45"/>
                <a:gd name="T5" fmla="*/ 0 h 283"/>
                <a:gd name="T6" fmla="*/ 45 w 45"/>
                <a:gd name="T7" fmla="*/ 0 h 283"/>
                <a:gd name="T8" fmla="*/ 45 w 45"/>
                <a:gd name="T9" fmla="*/ 45 h 283"/>
                <a:gd name="T10" fmla="*/ 45 w 45"/>
                <a:gd name="T11" fmla="*/ 283 h 283"/>
                <a:gd name="T12" fmla="*/ 0 w 45"/>
                <a:gd name="T13" fmla="*/ 283 h 283"/>
                <a:gd name="T14" fmla="*/ 0 w 45"/>
                <a:gd name="T15" fmla="*/ 64 h 283"/>
                <a:gd name="T16" fmla="*/ 45 w 45"/>
                <a:gd name="T17" fmla="*/ 64 h 283"/>
                <a:gd name="T18" fmla="*/ 45 w 45"/>
                <a:gd name="T1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283">
                  <a:moveTo>
                    <a:pt x="45" y="45"/>
                  </a:moveTo>
                  <a:lnTo>
                    <a:pt x="0" y="45"/>
                  </a:lnTo>
                  <a:lnTo>
                    <a:pt x="0" y="0"/>
                  </a:lnTo>
                  <a:lnTo>
                    <a:pt x="45" y="0"/>
                  </a:lnTo>
                  <a:lnTo>
                    <a:pt x="45" y="45"/>
                  </a:lnTo>
                  <a:close/>
                  <a:moveTo>
                    <a:pt x="45" y="283"/>
                  </a:moveTo>
                  <a:lnTo>
                    <a:pt x="0" y="283"/>
                  </a:lnTo>
                  <a:lnTo>
                    <a:pt x="0" y="64"/>
                  </a:lnTo>
                  <a:lnTo>
                    <a:pt x="45" y="64"/>
                  </a:lnTo>
                  <a:lnTo>
                    <a:pt x="45" y="28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7" name="Freeform 28">
              <a:extLst>
                <a:ext uri="{FF2B5EF4-FFF2-40B4-BE49-F238E27FC236}">
                  <a16:creationId xmlns:a16="http://schemas.microsoft.com/office/drawing/2014/main" id="{64178C04-FC35-4DF6-8CDC-8A558DDC5CF9}"/>
                </a:ext>
              </a:extLst>
            </p:cNvPr>
            <p:cNvSpPr>
              <a:spLocks noEditPoints="1"/>
            </p:cNvSpPr>
            <p:nvPr userDrawn="1"/>
          </p:nvSpPr>
          <p:spPr bwMode="black">
            <a:xfrm>
              <a:off x="9813191" y="6458784"/>
              <a:ext cx="8036" cy="63167"/>
            </a:xfrm>
            <a:custGeom>
              <a:avLst/>
              <a:gdLst>
                <a:gd name="T0" fmla="*/ 36 w 36"/>
                <a:gd name="T1" fmla="*/ 45 h 283"/>
                <a:gd name="T2" fmla="*/ 0 w 36"/>
                <a:gd name="T3" fmla="*/ 45 h 283"/>
                <a:gd name="T4" fmla="*/ 0 w 36"/>
                <a:gd name="T5" fmla="*/ 0 h 283"/>
                <a:gd name="T6" fmla="*/ 36 w 36"/>
                <a:gd name="T7" fmla="*/ 0 h 283"/>
                <a:gd name="T8" fmla="*/ 36 w 36"/>
                <a:gd name="T9" fmla="*/ 45 h 283"/>
                <a:gd name="T10" fmla="*/ 36 w 36"/>
                <a:gd name="T11" fmla="*/ 283 h 283"/>
                <a:gd name="T12" fmla="*/ 0 w 36"/>
                <a:gd name="T13" fmla="*/ 283 h 283"/>
                <a:gd name="T14" fmla="*/ 0 w 36"/>
                <a:gd name="T15" fmla="*/ 64 h 283"/>
                <a:gd name="T16" fmla="*/ 36 w 36"/>
                <a:gd name="T17" fmla="*/ 64 h 283"/>
                <a:gd name="T18" fmla="*/ 36 w 36"/>
                <a:gd name="T1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83">
                  <a:moveTo>
                    <a:pt x="36" y="45"/>
                  </a:moveTo>
                  <a:lnTo>
                    <a:pt x="0" y="45"/>
                  </a:lnTo>
                  <a:lnTo>
                    <a:pt x="0" y="0"/>
                  </a:lnTo>
                  <a:lnTo>
                    <a:pt x="36" y="0"/>
                  </a:lnTo>
                  <a:lnTo>
                    <a:pt x="36" y="45"/>
                  </a:lnTo>
                  <a:close/>
                  <a:moveTo>
                    <a:pt x="36" y="283"/>
                  </a:moveTo>
                  <a:lnTo>
                    <a:pt x="0" y="283"/>
                  </a:lnTo>
                  <a:lnTo>
                    <a:pt x="0" y="64"/>
                  </a:lnTo>
                  <a:lnTo>
                    <a:pt x="36" y="64"/>
                  </a:lnTo>
                  <a:lnTo>
                    <a:pt x="36" y="28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39" name="Freeform 29">
              <a:extLst>
                <a:ext uri="{FF2B5EF4-FFF2-40B4-BE49-F238E27FC236}">
                  <a16:creationId xmlns:a16="http://schemas.microsoft.com/office/drawing/2014/main" id="{E1B5287F-947E-4D4D-9CF5-6F957EC32079}"/>
                </a:ext>
              </a:extLst>
            </p:cNvPr>
            <p:cNvSpPr>
              <a:spLocks/>
            </p:cNvSpPr>
            <p:nvPr userDrawn="1"/>
          </p:nvSpPr>
          <p:spPr bwMode="black">
            <a:xfrm>
              <a:off x="9557175" y="6473063"/>
              <a:ext cx="32588" cy="48882"/>
            </a:xfrm>
            <a:custGeom>
              <a:avLst/>
              <a:gdLst>
                <a:gd name="T0" fmla="*/ 8 w 16"/>
                <a:gd name="T1" fmla="*/ 24 h 24"/>
                <a:gd name="T2" fmla="*/ 0 w 16"/>
                <a:gd name="T3" fmla="*/ 21 h 24"/>
                <a:gd name="T4" fmla="*/ 0 w 16"/>
                <a:gd name="T5" fmla="*/ 21 h 24"/>
                <a:gd name="T6" fmla="*/ 1 w 16"/>
                <a:gd name="T7" fmla="*/ 17 h 24"/>
                <a:gd name="T8" fmla="*/ 2 w 16"/>
                <a:gd name="T9" fmla="*/ 18 h 24"/>
                <a:gd name="T10" fmla="*/ 8 w 16"/>
                <a:gd name="T11" fmla="*/ 20 h 24"/>
                <a:gd name="T12" fmla="*/ 12 w 16"/>
                <a:gd name="T13" fmla="*/ 17 h 24"/>
                <a:gd name="T14" fmla="*/ 7 w 16"/>
                <a:gd name="T15" fmla="*/ 14 h 24"/>
                <a:gd name="T16" fmla="*/ 1 w 16"/>
                <a:gd name="T17" fmla="*/ 7 h 24"/>
                <a:gd name="T18" fmla="*/ 8 w 16"/>
                <a:gd name="T19" fmla="*/ 0 h 24"/>
                <a:gd name="T20" fmla="*/ 15 w 16"/>
                <a:gd name="T21" fmla="*/ 2 h 24"/>
                <a:gd name="T22" fmla="*/ 15 w 16"/>
                <a:gd name="T23" fmla="*/ 2 h 24"/>
                <a:gd name="T24" fmla="*/ 14 w 16"/>
                <a:gd name="T25" fmla="*/ 6 h 24"/>
                <a:gd name="T26" fmla="*/ 13 w 16"/>
                <a:gd name="T27" fmla="*/ 6 h 24"/>
                <a:gd name="T28" fmla="*/ 8 w 16"/>
                <a:gd name="T29" fmla="*/ 4 h 24"/>
                <a:gd name="T30" fmla="*/ 5 w 16"/>
                <a:gd name="T31" fmla="*/ 6 h 24"/>
                <a:gd name="T32" fmla="*/ 9 w 16"/>
                <a:gd name="T33" fmla="*/ 10 h 24"/>
                <a:gd name="T34" fmla="*/ 16 w 16"/>
                <a:gd name="T35" fmla="*/ 17 h 24"/>
                <a:gd name="T36" fmla="*/ 8 w 16"/>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4">
                  <a:moveTo>
                    <a:pt x="8" y="24"/>
                  </a:moveTo>
                  <a:cubicBezTo>
                    <a:pt x="5" y="24"/>
                    <a:pt x="2" y="23"/>
                    <a:pt x="0" y="21"/>
                  </a:cubicBezTo>
                  <a:cubicBezTo>
                    <a:pt x="0" y="21"/>
                    <a:pt x="0" y="21"/>
                    <a:pt x="0" y="21"/>
                  </a:cubicBezTo>
                  <a:cubicBezTo>
                    <a:pt x="1" y="17"/>
                    <a:pt x="1" y="17"/>
                    <a:pt x="1" y="17"/>
                  </a:cubicBezTo>
                  <a:cubicBezTo>
                    <a:pt x="2" y="18"/>
                    <a:pt x="2" y="18"/>
                    <a:pt x="2" y="18"/>
                  </a:cubicBezTo>
                  <a:cubicBezTo>
                    <a:pt x="4" y="19"/>
                    <a:pt x="6" y="20"/>
                    <a:pt x="8" y="20"/>
                  </a:cubicBezTo>
                  <a:cubicBezTo>
                    <a:pt x="10" y="20"/>
                    <a:pt x="12" y="19"/>
                    <a:pt x="12" y="17"/>
                  </a:cubicBezTo>
                  <a:cubicBezTo>
                    <a:pt x="12" y="15"/>
                    <a:pt x="10" y="15"/>
                    <a:pt x="7" y="14"/>
                  </a:cubicBezTo>
                  <a:cubicBezTo>
                    <a:pt x="5" y="13"/>
                    <a:pt x="1" y="12"/>
                    <a:pt x="1" y="7"/>
                  </a:cubicBezTo>
                  <a:cubicBezTo>
                    <a:pt x="1" y="3"/>
                    <a:pt x="4" y="0"/>
                    <a:pt x="8" y="0"/>
                  </a:cubicBezTo>
                  <a:cubicBezTo>
                    <a:pt x="11" y="0"/>
                    <a:pt x="13" y="1"/>
                    <a:pt x="15" y="2"/>
                  </a:cubicBezTo>
                  <a:cubicBezTo>
                    <a:pt x="15" y="2"/>
                    <a:pt x="15" y="2"/>
                    <a:pt x="15" y="2"/>
                  </a:cubicBezTo>
                  <a:cubicBezTo>
                    <a:pt x="14" y="6"/>
                    <a:pt x="14" y="6"/>
                    <a:pt x="14" y="6"/>
                  </a:cubicBezTo>
                  <a:cubicBezTo>
                    <a:pt x="13" y="6"/>
                    <a:pt x="13" y="6"/>
                    <a:pt x="13" y="6"/>
                  </a:cubicBezTo>
                  <a:cubicBezTo>
                    <a:pt x="12" y="4"/>
                    <a:pt x="9" y="4"/>
                    <a:pt x="8" y="4"/>
                  </a:cubicBezTo>
                  <a:cubicBezTo>
                    <a:pt x="6" y="4"/>
                    <a:pt x="5" y="5"/>
                    <a:pt x="5" y="6"/>
                  </a:cubicBezTo>
                  <a:cubicBezTo>
                    <a:pt x="5" y="8"/>
                    <a:pt x="6" y="9"/>
                    <a:pt x="9" y="10"/>
                  </a:cubicBezTo>
                  <a:cubicBezTo>
                    <a:pt x="13" y="11"/>
                    <a:pt x="16" y="13"/>
                    <a:pt x="16" y="17"/>
                  </a:cubicBezTo>
                  <a:cubicBezTo>
                    <a:pt x="16" y="21"/>
                    <a:pt x="12" y="24"/>
                    <a:pt x="8" y="2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sp>
          <p:nvSpPr>
            <p:cNvPr id="40" name="Freeform 30">
              <a:extLst>
                <a:ext uri="{FF2B5EF4-FFF2-40B4-BE49-F238E27FC236}">
                  <a16:creationId xmlns:a16="http://schemas.microsoft.com/office/drawing/2014/main" id="{DAF90C64-EF42-4D8D-B5F3-2B4A671C9CFB}"/>
                </a:ext>
              </a:extLst>
            </p:cNvPr>
            <p:cNvSpPr>
              <a:spLocks noEditPoints="1"/>
            </p:cNvSpPr>
            <p:nvPr userDrawn="1"/>
          </p:nvSpPr>
          <p:spPr bwMode="black">
            <a:xfrm>
              <a:off x="9829486" y="6473063"/>
              <a:ext cx="36383" cy="48882"/>
            </a:xfrm>
            <a:custGeom>
              <a:avLst/>
              <a:gdLst>
                <a:gd name="T0" fmla="*/ 4 w 18"/>
                <a:gd name="T1" fmla="*/ 17 h 24"/>
                <a:gd name="T2" fmla="*/ 8 w 18"/>
                <a:gd name="T3" fmla="*/ 20 h 24"/>
                <a:gd name="T4" fmla="*/ 14 w 18"/>
                <a:gd name="T5" fmla="*/ 15 h 24"/>
                <a:gd name="T6" fmla="*/ 14 w 18"/>
                <a:gd name="T7" fmla="*/ 13 h 24"/>
                <a:gd name="T8" fmla="*/ 10 w 18"/>
                <a:gd name="T9" fmla="*/ 12 h 24"/>
                <a:gd name="T10" fmla="*/ 4 w 18"/>
                <a:gd name="T11" fmla="*/ 17 h 24"/>
                <a:gd name="T12" fmla="*/ 8 w 18"/>
                <a:gd name="T13" fmla="*/ 24 h 24"/>
                <a:gd name="T14" fmla="*/ 0 w 18"/>
                <a:gd name="T15" fmla="*/ 17 h 24"/>
                <a:gd name="T16" fmla="*/ 9 w 18"/>
                <a:gd name="T17" fmla="*/ 8 h 24"/>
                <a:gd name="T18" fmla="*/ 14 w 18"/>
                <a:gd name="T19" fmla="*/ 9 h 24"/>
                <a:gd name="T20" fmla="*/ 14 w 18"/>
                <a:gd name="T21" fmla="*/ 9 h 24"/>
                <a:gd name="T22" fmla="*/ 9 w 18"/>
                <a:gd name="T23" fmla="*/ 4 h 24"/>
                <a:gd name="T24" fmla="*/ 3 w 18"/>
                <a:gd name="T25" fmla="*/ 6 h 24"/>
                <a:gd name="T26" fmla="*/ 2 w 18"/>
                <a:gd name="T27" fmla="*/ 6 h 24"/>
                <a:gd name="T28" fmla="*/ 1 w 18"/>
                <a:gd name="T29" fmla="*/ 2 h 24"/>
                <a:gd name="T30" fmla="*/ 1 w 18"/>
                <a:gd name="T31" fmla="*/ 2 h 24"/>
                <a:gd name="T32" fmla="*/ 9 w 18"/>
                <a:gd name="T33" fmla="*/ 0 h 24"/>
                <a:gd name="T34" fmla="*/ 16 w 18"/>
                <a:gd name="T35" fmla="*/ 3 h 24"/>
                <a:gd name="T36" fmla="*/ 18 w 18"/>
                <a:gd name="T37" fmla="*/ 9 h 24"/>
                <a:gd name="T38" fmla="*/ 18 w 18"/>
                <a:gd name="T39" fmla="*/ 24 h 24"/>
                <a:gd name="T40" fmla="*/ 15 w 18"/>
                <a:gd name="T41" fmla="*/ 24 h 24"/>
                <a:gd name="T42" fmla="*/ 15 w 18"/>
                <a:gd name="T43" fmla="*/ 21 h 24"/>
                <a:gd name="T44" fmla="*/ 8 w 18"/>
                <a:gd name="T4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4">
                  <a:moveTo>
                    <a:pt x="4" y="17"/>
                  </a:moveTo>
                  <a:cubicBezTo>
                    <a:pt x="4" y="19"/>
                    <a:pt x="6" y="20"/>
                    <a:pt x="8" y="20"/>
                  </a:cubicBezTo>
                  <a:cubicBezTo>
                    <a:pt x="12" y="20"/>
                    <a:pt x="14" y="18"/>
                    <a:pt x="14" y="15"/>
                  </a:cubicBezTo>
                  <a:cubicBezTo>
                    <a:pt x="14" y="13"/>
                    <a:pt x="14" y="13"/>
                    <a:pt x="14" y="13"/>
                  </a:cubicBezTo>
                  <a:cubicBezTo>
                    <a:pt x="13" y="13"/>
                    <a:pt x="11" y="12"/>
                    <a:pt x="10" y="12"/>
                  </a:cubicBezTo>
                  <a:cubicBezTo>
                    <a:pt x="7" y="12"/>
                    <a:pt x="4" y="14"/>
                    <a:pt x="4" y="17"/>
                  </a:cubicBezTo>
                  <a:moveTo>
                    <a:pt x="8" y="24"/>
                  </a:moveTo>
                  <a:cubicBezTo>
                    <a:pt x="4" y="24"/>
                    <a:pt x="0" y="22"/>
                    <a:pt x="0" y="17"/>
                  </a:cubicBezTo>
                  <a:cubicBezTo>
                    <a:pt x="0" y="12"/>
                    <a:pt x="4" y="8"/>
                    <a:pt x="9" y="8"/>
                  </a:cubicBezTo>
                  <a:cubicBezTo>
                    <a:pt x="11" y="8"/>
                    <a:pt x="13" y="9"/>
                    <a:pt x="14" y="9"/>
                  </a:cubicBezTo>
                  <a:cubicBezTo>
                    <a:pt x="14" y="9"/>
                    <a:pt x="14" y="9"/>
                    <a:pt x="14" y="9"/>
                  </a:cubicBezTo>
                  <a:cubicBezTo>
                    <a:pt x="14" y="6"/>
                    <a:pt x="13" y="4"/>
                    <a:pt x="9" y="4"/>
                  </a:cubicBezTo>
                  <a:cubicBezTo>
                    <a:pt x="7" y="4"/>
                    <a:pt x="4" y="5"/>
                    <a:pt x="3" y="6"/>
                  </a:cubicBezTo>
                  <a:cubicBezTo>
                    <a:pt x="2" y="6"/>
                    <a:pt x="2" y="6"/>
                    <a:pt x="2" y="6"/>
                  </a:cubicBezTo>
                  <a:cubicBezTo>
                    <a:pt x="1" y="2"/>
                    <a:pt x="1" y="2"/>
                    <a:pt x="1" y="2"/>
                  </a:cubicBezTo>
                  <a:cubicBezTo>
                    <a:pt x="1" y="2"/>
                    <a:pt x="1" y="2"/>
                    <a:pt x="1" y="2"/>
                  </a:cubicBezTo>
                  <a:cubicBezTo>
                    <a:pt x="3" y="1"/>
                    <a:pt x="6" y="0"/>
                    <a:pt x="9" y="0"/>
                  </a:cubicBezTo>
                  <a:cubicBezTo>
                    <a:pt x="12" y="0"/>
                    <a:pt x="15" y="1"/>
                    <a:pt x="16" y="3"/>
                  </a:cubicBezTo>
                  <a:cubicBezTo>
                    <a:pt x="17" y="4"/>
                    <a:pt x="18" y="6"/>
                    <a:pt x="18" y="9"/>
                  </a:cubicBezTo>
                  <a:cubicBezTo>
                    <a:pt x="18" y="24"/>
                    <a:pt x="18" y="24"/>
                    <a:pt x="18" y="24"/>
                  </a:cubicBezTo>
                  <a:cubicBezTo>
                    <a:pt x="15" y="24"/>
                    <a:pt x="15" y="24"/>
                    <a:pt x="15" y="24"/>
                  </a:cubicBezTo>
                  <a:cubicBezTo>
                    <a:pt x="15" y="21"/>
                    <a:pt x="15" y="21"/>
                    <a:pt x="15" y="21"/>
                  </a:cubicBezTo>
                  <a:cubicBezTo>
                    <a:pt x="14" y="22"/>
                    <a:pt x="11" y="24"/>
                    <a:pt x="8" y="24"/>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p>
          </p:txBody>
        </p:sp>
        <p:cxnSp>
          <p:nvCxnSpPr>
            <p:cNvPr id="41" name="Straight Connector 40">
              <a:extLst>
                <a:ext uri="{FF2B5EF4-FFF2-40B4-BE49-F238E27FC236}">
                  <a16:creationId xmlns:a16="http://schemas.microsoft.com/office/drawing/2014/main" id="{DEEEBFBF-CB67-4B0B-A906-F63DAA011CAA}"/>
                </a:ext>
              </a:extLst>
            </p:cNvPr>
            <p:cNvCxnSpPr/>
            <p:nvPr userDrawn="1"/>
          </p:nvCxnSpPr>
          <p:spPr>
            <a:xfrm>
              <a:off x="9965023" y="5998184"/>
              <a:ext cx="0" cy="5301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Text&#10;&#10;Description automatically generated">
            <a:extLst>
              <a:ext uri="{FF2B5EF4-FFF2-40B4-BE49-F238E27FC236}">
                <a16:creationId xmlns:a16="http://schemas.microsoft.com/office/drawing/2014/main" id="{88ACF7C5-81F5-4793-8452-904E714EE545}"/>
              </a:ext>
            </a:extLst>
          </p:cNvPr>
          <p:cNvPicPr>
            <a:picLocks noChangeAspect="1"/>
          </p:cNvPicPr>
          <p:nvPr userDrawn="1"/>
        </p:nvPicPr>
        <p:blipFill rotWithShape="1">
          <a:blip r:embed="rId4"/>
          <a:srcRect l="21442" t="18050" r="35803" b="15889"/>
          <a:stretch/>
        </p:blipFill>
        <p:spPr>
          <a:xfrm>
            <a:off x="2771421" y="2310996"/>
            <a:ext cx="1502105" cy="2319250"/>
          </a:xfrm>
          <a:prstGeom prst="rect">
            <a:avLst/>
          </a:prstGeom>
        </p:spPr>
      </p:pic>
      <p:pic>
        <p:nvPicPr>
          <p:cNvPr id="43" name="Picture 42">
            <a:extLst>
              <a:ext uri="{FF2B5EF4-FFF2-40B4-BE49-F238E27FC236}">
                <a16:creationId xmlns:a16="http://schemas.microsoft.com/office/drawing/2014/main" id="{CC45470A-541F-A645-9861-06E907D03F34}"/>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7953436" y="6102439"/>
            <a:ext cx="907765" cy="602604"/>
          </a:xfrm>
          <a:prstGeom prst="rect">
            <a:avLst/>
          </a:prstGeom>
        </p:spPr>
      </p:pic>
    </p:spTree>
    <p:extLst>
      <p:ext uri="{BB962C8B-B14F-4D97-AF65-F5344CB8AC3E}">
        <p14:creationId xmlns:p14="http://schemas.microsoft.com/office/powerpoint/2010/main" val="90814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 name="Picture 2" descr="A picture containing grass, sky, outdoor, field&#10;&#10;Description automatically generated">
            <a:extLst>
              <a:ext uri="{FF2B5EF4-FFF2-40B4-BE49-F238E27FC236}">
                <a16:creationId xmlns:a16="http://schemas.microsoft.com/office/drawing/2014/main" id="{F7BD6C77-170E-4F41-A959-41003AE49481}"/>
              </a:ext>
            </a:extLst>
          </p:cNvPr>
          <p:cNvPicPr>
            <a:picLocks noChangeAspect="1"/>
          </p:cNvPicPr>
          <p:nvPr userDrawn="1"/>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166122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96468" y="428625"/>
            <a:ext cx="8549877" cy="5818189"/>
          </a:xfrm>
          <a:prstGeom prst="rect">
            <a:avLst/>
          </a:prstGeom>
        </p:spPr>
        <p:txBody>
          <a:bodyPr/>
          <a:lstStyle>
            <a:lvl1pPr>
              <a:lnSpc>
                <a:spcPct val="70000"/>
              </a:lnSpc>
              <a:defRPr sz="6000">
                <a:latin typeface="+mj-lt"/>
              </a:defRPr>
            </a:lvl1pPr>
            <a:lvl5pPr>
              <a:defRPr/>
            </a:lvl5pPr>
          </a:lstStyle>
          <a:p>
            <a:pPr lvl="0"/>
            <a:r>
              <a:rPr lang="en-US"/>
              <a:t>CLICK TO EDIT MASTER</a:t>
            </a:r>
            <a:br>
              <a:rPr lang="en-US"/>
            </a:br>
            <a:r>
              <a:rPr lang="en-US"/>
              <a:t>TEXT STYLES</a:t>
            </a:r>
          </a:p>
          <a:p>
            <a:pPr lvl="1"/>
            <a:r>
              <a:rPr lang="en-US"/>
              <a:t>Second level</a:t>
            </a:r>
          </a:p>
          <a:p>
            <a:pPr lvl="2"/>
            <a:r>
              <a:rPr lang="en-US"/>
              <a:t>Third level</a:t>
            </a:r>
          </a:p>
          <a:p>
            <a:pPr lvl="3"/>
            <a:r>
              <a:rPr lang="en-US"/>
              <a:t>Fourth level</a:t>
            </a:r>
          </a:p>
          <a:p>
            <a:pPr lvl="4"/>
            <a:r>
              <a:rPr lang="en-US"/>
              <a:t>Fifth level test</a:t>
            </a:r>
            <a:endParaRPr lang="en-GB"/>
          </a:p>
        </p:txBody>
      </p:sp>
      <p:sp>
        <p:nvSpPr>
          <p:cNvPr id="5" name="Footer Placeholder 4"/>
          <p:cNvSpPr>
            <a:spLocks noGrp="1"/>
          </p:cNvSpPr>
          <p:nvPr>
            <p:ph type="ftr" sz="quarter" idx="11"/>
          </p:nvPr>
        </p:nvSpPr>
        <p:spPr>
          <a:xfrm>
            <a:off x="981075" y="6464923"/>
            <a:ext cx="6536531" cy="153888"/>
          </a:xfrm>
          <a:prstGeom prst="rect">
            <a:avLst/>
          </a:prstGeom>
        </p:spPr>
        <p:txBody>
          <a:bodyPr/>
          <a:lstStyle/>
          <a:p>
            <a:r>
              <a:rPr lang="en-GB"/>
              <a:t>Presentation footer</a:t>
            </a:r>
          </a:p>
        </p:txBody>
      </p:sp>
      <p:sp>
        <p:nvSpPr>
          <p:cNvPr id="12" name="Date Placeholder 3"/>
          <p:cNvSpPr>
            <a:spLocks noGrp="1"/>
          </p:cNvSpPr>
          <p:nvPr>
            <p:ph type="dt" sz="half" idx="10"/>
          </p:nvPr>
        </p:nvSpPr>
        <p:spPr>
          <a:xfrm>
            <a:off x="296468" y="6464922"/>
            <a:ext cx="684607" cy="153895"/>
          </a:xfrm>
          <a:prstGeom prst="rect">
            <a:avLst/>
          </a:prstGeom>
        </p:spPr>
        <p:txBody>
          <a:bodyPr/>
          <a:lstStyle>
            <a:lvl1pPr>
              <a:defRPr>
                <a:solidFill>
                  <a:schemeClr val="tx1">
                    <a:lumMod val="95000"/>
                    <a:lumOff val="5000"/>
                  </a:schemeClr>
                </a:solidFill>
              </a:defRPr>
            </a:lvl1pPr>
          </a:lstStyle>
          <a:p>
            <a:fld id="{B0980A45-E975-4B13-A7C4-4BB1E3BD50C0}" type="datetime1">
              <a:rPr lang="en-GB" smtClean="0"/>
              <a:pPr/>
              <a:t>06/10/2025</a:t>
            </a:fld>
            <a:endParaRPr lang="en-GB"/>
          </a:p>
        </p:txBody>
      </p:sp>
    </p:spTree>
    <p:extLst>
      <p:ext uri="{BB962C8B-B14F-4D97-AF65-F5344CB8AC3E}">
        <p14:creationId xmlns:p14="http://schemas.microsoft.com/office/powerpoint/2010/main" val="177344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Image and Supporting Tex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632268" y="-20474"/>
            <a:ext cx="4511733" cy="6858000"/>
          </a:xfrm>
          <a:prstGeom prst="rect">
            <a:avLst/>
          </a:prstGeom>
        </p:spPr>
        <p:txBody>
          <a:bodyPr/>
          <a:lstStyle>
            <a:lvl1pPr algn="r">
              <a:defRPr/>
            </a:lvl1pPr>
          </a:lstStyle>
          <a:p>
            <a:r>
              <a:rPr lang="en-US"/>
              <a:t>Click icon to add picture</a:t>
            </a:r>
            <a:endParaRPr lang="en-GB"/>
          </a:p>
        </p:txBody>
      </p:sp>
      <p:sp>
        <p:nvSpPr>
          <p:cNvPr id="10" name="Parallelogram 9"/>
          <p:cNvSpPr/>
          <p:nvPr userDrawn="1"/>
        </p:nvSpPr>
        <p:spPr>
          <a:xfrm flipH="1" flipV="1">
            <a:off x="-1" y="-20474"/>
            <a:ext cx="4632269" cy="6878474"/>
          </a:xfrm>
          <a:prstGeom prst="parallelogram">
            <a:avLst>
              <a:gd name="adj" fmla="val 0"/>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4" name="Date Placeholder 3"/>
          <p:cNvSpPr>
            <a:spLocks noGrp="1"/>
          </p:cNvSpPr>
          <p:nvPr>
            <p:ph type="dt" sz="half" idx="10"/>
          </p:nvPr>
        </p:nvSpPr>
        <p:spPr>
          <a:xfrm>
            <a:off x="296468" y="6464923"/>
            <a:ext cx="656032" cy="153888"/>
          </a:xfrm>
          <a:prstGeom prst="rect">
            <a:avLst/>
          </a:prstGeom>
        </p:spPr>
        <p:txBody>
          <a:bodyPr/>
          <a:lstStyle>
            <a:lvl1pPr>
              <a:defRPr>
                <a:solidFill>
                  <a:schemeClr val="bg1"/>
                </a:solidFill>
              </a:defRPr>
            </a:lvl1pPr>
          </a:lstStyle>
          <a:p>
            <a:fld id="{4A359D78-BA79-4341-B1BE-CA29AEF534CC}" type="datetime1">
              <a:rPr lang="en-GB" smtClean="0"/>
              <a:pPr/>
              <a:t>06/10/2025</a:t>
            </a:fld>
            <a:endParaRPr lang="en-GB"/>
          </a:p>
        </p:txBody>
      </p:sp>
      <p:sp>
        <p:nvSpPr>
          <p:cNvPr id="5" name="Footer Placeholder 4"/>
          <p:cNvSpPr>
            <a:spLocks noGrp="1"/>
          </p:cNvSpPr>
          <p:nvPr>
            <p:ph type="ftr" sz="quarter" idx="11"/>
          </p:nvPr>
        </p:nvSpPr>
        <p:spPr>
          <a:xfrm>
            <a:off x="962025" y="6464923"/>
            <a:ext cx="2260998" cy="153888"/>
          </a:xfrm>
          <a:prstGeom prst="rect">
            <a:avLst/>
          </a:prstGeom>
        </p:spPr>
        <p:txBody>
          <a:bodyPr/>
          <a:lstStyle>
            <a:lvl1pPr>
              <a:defRPr>
                <a:solidFill>
                  <a:schemeClr val="bg1"/>
                </a:solidFill>
              </a:defRPr>
            </a:lvl1pPr>
          </a:lstStyle>
          <a:p>
            <a:r>
              <a:rPr lang="en-GB"/>
              <a:t>Presentation footer</a:t>
            </a:r>
          </a:p>
        </p:txBody>
      </p:sp>
      <p:sp>
        <p:nvSpPr>
          <p:cNvPr id="14" name="Content Placeholder 3"/>
          <p:cNvSpPr>
            <a:spLocks noGrp="1"/>
          </p:cNvSpPr>
          <p:nvPr>
            <p:ph sz="half" idx="2" hasCustomPrompt="1"/>
          </p:nvPr>
        </p:nvSpPr>
        <p:spPr>
          <a:xfrm>
            <a:off x="474685" y="2188029"/>
            <a:ext cx="3690596" cy="4058784"/>
          </a:xfrm>
          <a:prstGeom prst="rect">
            <a:avLst/>
          </a:prstGeom>
          <a:noFill/>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
          <p:cNvSpPr>
            <a:spLocks noGrp="1"/>
          </p:cNvSpPr>
          <p:nvPr>
            <p:ph type="title" hasCustomPrompt="1"/>
          </p:nvPr>
        </p:nvSpPr>
        <p:spPr>
          <a:xfrm>
            <a:off x="474683" y="928660"/>
            <a:ext cx="3690597" cy="964066"/>
          </a:xfrm>
          <a:prstGeom prst="rect">
            <a:avLst/>
          </a:prstGeom>
        </p:spPr>
        <p:txBody>
          <a:bodyPr/>
          <a:lstStyle>
            <a:lvl1pPr algn="l">
              <a:defRPr>
                <a:solidFill>
                  <a:schemeClr val="bg1"/>
                </a:solidFill>
              </a:defRPr>
            </a:lvl1pPr>
          </a:lstStyle>
          <a:p>
            <a:r>
              <a:rPr lang="en-US"/>
              <a:t>CLICK TO EDIT MASTER TITLE STYLE</a:t>
            </a:r>
            <a:endParaRPr lang="en-GB"/>
          </a:p>
        </p:txBody>
      </p:sp>
      <p:grpSp>
        <p:nvGrpSpPr>
          <p:cNvPr id="11" name="Group 10">
            <a:extLst>
              <a:ext uri="{FF2B5EF4-FFF2-40B4-BE49-F238E27FC236}">
                <a16:creationId xmlns:a16="http://schemas.microsoft.com/office/drawing/2014/main" id="{E6F42783-B088-4F8C-B3A8-BF8C4F7BD546}"/>
              </a:ext>
            </a:extLst>
          </p:cNvPr>
          <p:cNvGrpSpPr/>
          <p:nvPr userDrawn="1"/>
        </p:nvGrpSpPr>
        <p:grpSpPr>
          <a:xfrm>
            <a:off x="7963593" y="6138743"/>
            <a:ext cx="1071314" cy="647255"/>
            <a:chOff x="0" y="0"/>
            <a:chExt cx="2000250" cy="1257300"/>
          </a:xfrm>
        </p:grpSpPr>
        <p:grpSp>
          <p:nvGrpSpPr>
            <p:cNvPr id="12" name="Group 11">
              <a:extLst>
                <a:ext uri="{FF2B5EF4-FFF2-40B4-BE49-F238E27FC236}">
                  <a16:creationId xmlns:a16="http://schemas.microsoft.com/office/drawing/2014/main" id="{859D5FE4-09AB-41D6-A502-D3C2D5EEED0A}"/>
                </a:ext>
              </a:extLst>
            </p:cNvPr>
            <p:cNvGrpSpPr/>
            <p:nvPr userDrawn="1"/>
          </p:nvGrpSpPr>
          <p:grpSpPr>
            <a:xfrm>
              <a:off x="914400" y="0"/>
              <a:ext cx="1085850" cy="1257300"/>
              <a:chOff x="0" y="0"/>
              <a:chExt cx="1085850" cy="1257300"/>
            </a:xfrm>
          </p:grpSpPr>
          <p:pic>
            <p:nvPicPr>
              <p:cNvPr id="18" name="Picture 17" descr="Image result for athena swan silver award">
                <a:extLst>
                  <a:ext uri="{FF2B5EF4-FFF2-40B4-BE49-F238E27FC236}">
                    <a16:creationId xmlns:a16="http://schemas.microsoft.com/office/drawing/2014/main" id="{7DF758EC-8F47-42EA-9E28-3E723BE22F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8175"/>
                <a:ext cx="102108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587E537-B584-4E9A-95DE-E71AEB736C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085850" cy="637540"/>
              </a:xfrm>
              <a:prstGeom prst="rect">
                <a:avLst/>
              </a:prstGeom>
            </p:spPr>
          </p:pic>
        </p:grpSp>
        <p:pic>
          <p:nvPicPr>
            <p:cNvPr id="13" name="Picture 12" descr="A picture containing logo&#10;&#10;Description automatically generated">
              <a:extLst>
                <a:ext uri="{FF2B5EF4-FFF2-40B4-BE49-F238E27FC236}">
                  <a16:creationId xmlns:a16="http://schemas.microsoft.com/office/drawing/2014/main" id="{7DF1C632-5510-4E19-A31E-39C58696BE3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0" y="0"/>
              <a:ext cx="809625" cy="125730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402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Image and Supporting Tex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027" y="0"/>
            <a:ext cx="4504038" cy="6858000"/>
          </a:xfrm>
          <a:prstGeom prst="rect">
            <a:avLst/>
          </a:prstGeom>
        </p:spPr>
        <p:txBody>
          <a:bodyPr/>
          <a:lstStyle/>
          <a:p>
            <a:r>
              <a:rPr lang="en-US"/>
              <a:t>Click icon to add picture</a:t>
            </a:r>
            <a:endParaRPr lang="en-GB"/>
          </a:p>
        </p:txBody>
      </p:sp>
      <p:sp>
        <p:nvSpPr>
          <p:cNvPr id="10" name="Parallelogram 9"/>
          <p:cNvSpPr/>
          <p:nvPr userDrawn="1"/>
        </p:nvSpPr>
        <p:spPr>
          <a:xfrm flipV="1">
            <a:off x="4502011" y="-20474"/>
            <a:ext cx="4641989" cy="6878474"/>
          </a:xfrm>
          <a:prstGeom prst="parallelogram">
            <a:avLst>
              <a:gd name="adj" fmla="val 0"/>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11" name="Content Placeholder 3"/>
          <p:cNvSpPr>
            <a:spLocks noGrp="1"/>
          </p:cNvSpPr>
          <p:nvPr>
            <p:ph sz="half" idx="2" hasCustomPrompt="1"/>
          </p:nvPr>
        </p:nvSpPr>
        <p:spPr>
          <a:xfrm>
            <a:off x="5155747" y="2188029"/>
            <a:ext cx="3690596" cy="4058784"/>
          </a:xfrm>
          <a:prstGeom prst="rect">
            <a:avLst/>
          </a:prstGeom>
          <a:noFill/>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
          <p:cNvSpPr>
            <a:spLocks noGrp="1"/>
          </p:cNvSpPr>
          <p:nvPr>
            <p:ph type="title" hasCustomPrompt="1"/>
          </p:nvPr>
        </p:nvSpPr>
        <p:spPr>
          <a:xfrm>
            <a:off x="5155745" y="928660"/>
            <a:ext cx="3690597" cy="964066"/>
          </a:xfrm>
          <a:prstGeom prst="rect">
            <a:avLst/>
          </a:prstGeom>
        </p:spPr>
        <p:txBody>
          <a:bodyPr/>
          <a:lstStyle>
            <a:lvl1pPr algn="r">
              <a:defRPr>
                <a:solidFill>
                  <a:schemeClr val="bg1"/>
                </a:solidFill>
              </a:defRPr>
            </a:lvl1pPr>
          </a:lstStyle>
          <a:p>
            <a:r>
              <a:rPr lang="en-US"/>
              <a:t>CLICK TO EDIT MASTER TITLE STYLE</a:t>
            </a:r>
            <a:endParaRPr lang="en-GB"/>
          </a:p>
        </p:txBody>
      </p:sp>
      <p:pic>
        <p:nvPicPr>
          <p:cNvPr id="9" name="Picture 8" descr="Text&#10;&#10;Description automatically generated">
            <a:extLst>
              <a:ext uri="{FF2B5EF4-FFF2-40B4-BE49-F238E27FC236}">
                <a16:creationId xmlns:a16="http://schemas.microsoft.com/office/drawing/2014/main" id="{A4B78A01-102B-4BA6-AF63-DEB601E52306}"/>
              </a:ext>
            </a:extLst>
          </p:cNvPr>
          <p:cNvPicPr/>
          <p:nvPr userDrawn="1"/>
        </p:nvPicPr>
        <p:blipFill rotWithShape="1">
          <a:blip r:embed="rId2">
            <a:extLst>
              <a:ext uri="{28A0092B-C50C-407E-A947-70E740481C1C}">
                <a14:useLocalDpi xmlns:a14="http://schemas.microsoft.com/office/drawing/2010/main" val="0"/>
              </a:ext>
            </a:extLst>
          </a:blip>
          <a:srcRect/>
          <a:stretch/>
        </p:blipFill>
        <p:spPr>
          <a:xfrm>
            <a:off x="8094048" y="5511339"/>
            <a:ext cx="887063" cy="1263434"/>
          </a:xfrm>
          <a:prstGeom prst="rect">
            <a:avLst/>
          </a:prstGeom>
        </p:spPr>
      </p:pic>
      <p:grpSp>
        <p:nvGrpSpPr>
          <p:cNvPr id="7" name="Group 6">
            <a:extLst>
              <a:ext uri="{FF2B5EF4-FFF2-40B4-BE49-F238E27FC236}">
                <a16:creationId xmlns:a16="http://schemas.microsoft.com/office/drawing/2014/main" id="{1A81FCE8-DA3C-4B38-BFD7-21559E65958A}"/>
              </a:ext>
            </a:extLst>
          </p:cNvPr>
          <p:cNvGrpSpPr/>
          <p:nvPr userDrawn="1"/>
        </p:nvGrpSpPr>
        <p:grpSpPr>
          <a:xfrm>
            <a:off x="66502" y="6127518"/>
            <a:ext cx="1071314" cy="647255"/>
            <a:chOff x="0" y="0"/>
            <a:chExt cx="2000250" cy="1257300"/>
          </a:xfrm>
        </p:grpSpPr>
        <p:grpSp>
          <p:nvGrpSpPr>
            <p:cNvPr id="12" name="Group 11">
              <a:extLst>
                <a:ext uri="{FF2B5EF4-FFF2-40B4-BE49-F238E27FC236}">
                  <a16:creationId xmlns:a16="http://schemas.microsoft.com/office/drawing/2014/main" id="{7D3324AF-B29A-4211-A9A5-F0B88B6ED79B}"/>
                </a:ext>
              </a:extLst>
            </p:cNvPr>
            <p:cNvGrpSpPr/>
            <p:nvPr userDrawn="1"/>
          </p:nvGrpSpPr>
          <p:grpSpPr>
            <a:xfrm>
              <a:off x="914400" y="0"/>
              <a:ext cx="1085850" cy="1257300"/>
              <a:chOff x="0" y="0"/>
              <a:chExt cx="1085850" cy="1257300"/>
            </a:xfrm>
          </p:grpSpPr>
          <p:pic>
            <p:nvPicPr>
              <p:cNvPr id="15" name="Picture 14" descr="Image result for athena swan silver award">
                <a:extLst>
                  <a:ext uri="{FF2B5EF4-FFF2-40B4-BE49-F238E27FC236}">
                    <a16:creationId xmlns:a16="http://schemas.microsoft.com/office/drawing/2014/main" id="{E45AA6DC-BA6B-4663-973C-E744E2389D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8175"/>
                <a:ext cx="102108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3CBC6B7-04EE-41A3-A622-A7A8725CF6D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1085850" cy="637540"/>
              </a:xfrm>
              <a:prstGeom prst="rect">
                <a:avLst/>
              </a:prstGeom>
            </p:spPr>
          </p:pic>
        </p:grpSp>
        <p:pic>
          <p:nvPicPr>
            <p:cNvPr id="13" name="Picture 12" descr="A picture containing logo&#10;&#10;Description automatically generated">
              <a:extLst>
                <a:ext uri="{FF2B5EF4-FFF2-40B4-BE49-F238E27FC236}">
                  <a16:creationId xmlns:a16="http://schemas.microsoft.com/office/drawing/2014/main" id="{C514F7F5-0621-4BE6-8E49-0805B012914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0" y="0"/>
              <a:ext cx="809625" cy="125730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77657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Blank Slide">
    <p:spTree>
      <p:nvGrpSpPr>
        <p:cNvPr id="1" name=""/>
        <p:cNvGrpSpPr/>
        <p:nvPr/>
      </p:nvGrpSpPr>
      <p:grpSpPr>
        <a:xfrm>
          <a:off x="0" y="0"/>
          <a:ext cx="0" cy="0"/>
          <a:chOff x="0" y="0"/>
          <a:chExt cx="0" cy="0"/>
        </a:xfrm>
      </p:grpSpPr>
      <p:sp>
        <p:nvSpPr>
          <p:cNvPr id="3" name="Rectangle 2"/>
          <p:cNvSpPr/>
          <p:nvPr userDrawn="1"/>
        </p:nvSpPr>
        <p:spPr>
          <a:xfrm>
            <a:off x="0" y="2"/>
            <a:ext cx="9144000" cy="1063001"/>
          </a:xfrm>
          <a:prstGeom prst="rect">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15" name="Title 1"/>
          <p:cNvSpPr>
            <a:spLocks noGrp="1"/>
          </p:cNvSpPr>
          <p:nvPr>
            <p:ph type="title" hasCustomPrompt="1"/>
          </p:nvPr>
        </p:nvSpPr>
        <p:spPr>
          <a:xfrm>
            <a:off x="296468" y="612776"/>
            <a:ext cx="8549877" cy="393064"/>
          </a:xfrm>
          <a:prstGeom prst="rect">
            <a:avLst/>
          </a:prstGeom>
        </p:spPr>
        <p:txBody>
          <a:bodyPr/>
          <a:lstStyle>
            <a:lvl1pPr>
              <a:defRPr>
                <a:solidFill>
                  <a:schemeClr val="bg1"/>
                </a:solidFill>
              </a:defRPr>
            </a:lvl1pPr>
          </a:lstStyle>
          <a:p>
            <a:r>
              <a:rPr lang="en-US"/>
              <a:t>CLICK TO EDIT MASTER TITLE STYLE</a:t>
            </a:r>
            <a:endParaRPr lang="en-GB"/>
          </a:p>
        </p:txBody>
      </p:sp>
      <p:sp>
        <p:nvSpPr>
          <p:cNvPr id="6" name="Text Placeholder 5"/>
          <p:cNvSpPr>
            <a:spLocks noGrp="1"/>
          </p:cNvSpPr>
          <p:nvPr>
            <p:ph type="body" sz="quarter" idx="12"/>
          </p:nvPr>
        </p:nvSpPr>
        <p:spPr>
          <a:xfrm>
            <a:off x="296466" y="1249364"/>
            <a:ext cx="8549878" cy="43003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a:xfrm>
            <a:off x="296468" y="6464923"/>
            <a:ext cx="675082" cy="151336"/>
          </a:xfrm>
          <a:prstGeom prst="rect">
            <a:avLst/>
          </a:prstGeom>
        </p:spPr>
        <p:txBody>
          <a:bodyPr/>
          <a:lstStyle/>
          <a:p>
            <a:fld id="{4A359D78-BA79-4341-B1BE-CA29AEF534CC}" type="datetime1">
              <a:rPr lang="en-GB" smtClean="0"/>
              <a:t>06/10/2025</a:t>
            </a:fld>
            <a:endParaRPr lang="en-GB"/>
          </a:p>
        </p:txBody>
      </p:sp>
      <p:sp>
        <p:nvSpPr>
          <p:cNvPr id="8" name="Footer Placeholder 4"/>
          <p:cNvSpPr>
            <a:spLocks noGrp="1"/>
          </p:cNvSpPr>
          <p:nvPr>
            <p:ph type="ftr" sz="quarter" idx="11"/>
          </p:nvPr>
        </p:nvSpPr>
        <p:spPr>
          <a:xfrm>
            <a:off x="971550" y="6462371"/>
            <a:ext cx="2260998" cy="153888"/>
          </a:xfrm>
          <a:prstGeom prst="rect">
            <a:avLst/>
          </a:prstGeom>
        </p:spPr>
        <p:txBody>
          <a:bodyPr/>
          <a:lstStyle/>
          <a:p>
            <a:r>
              <a:rPr lang="en-GB"/>
              <a:t>Presentation footer</a:t>
            </a:r>
          </a:p>
        </p:txBody>
      </p:sp>
      <p:grpSp>
        <p:nvGrpSpPr>
          <p:cNvPr id="20" name="Group 19">
            <a:extLst>
              <a:ext uri="{FF2B5EF4-FFF2-40B4-BE49-F238E27FC236}">
                <a16:creationId xmlns:a16="http://schemas.microsoft.com/office/drawing/2014/main" id="{E9C8342E-E800-4688-BB5C-D87009E6F273}"/>
              </a:ext>
            </a:extLst>
          </p:cNvPr>
          <p:cNvGrpSpPr/>
          <p:nvPr userDrawn="1"/>
        </p:nvGrpSpPr>
        <p:grpSpPr>
          <a:xfrm>
            <a:off x="7963593" y="6138743"/>
            <a:ext cx="1071314" cy="647255"/>
            <a:chOff x="0" y="0"/>
            <a:chExt cx="2000250" cy="1257300"/>
          </a:xfrm>
        </p:grpSpPr>
        <p:grpSp>
          <p:nvGrpSpPr>
            <p:cNvPr id="21" name="Group 20">
              <a:extLst>
                <a:ext uri="{FF2B5EF4-FFF2-40B4-BE49-F238E27FC236}">
                  <a16:creationId xmlns:a16="http://schemas.microsoft.com/office/drawing/2014/main" id="{4C382B8E-B36F-4F7F-9A03-9D6E6AB418E7}"/>
                </a:ext>
              </a:extLst>
            </p:cNvPr>
            <p:cNvGrpSpPr/>
            <p:nvPr userDrawn="1"/>
          </p:nvGrpSpPr>
          <p:grpSpPr>
            <a:xfrm>
              <a:off x="914400" y="0"/>
              <a:ext cx="1085850" cy="1257300"/>
              <a:chOff x="0" y="0"/>
              <a:chExt cx="1085850" cy="1257300"/>
            </a:xfrm>
          </p:grpSpPr>
          <p:pic>
            <p:nvPicPr>
              <p:cNvPr id="23" name="Picture 22" descr="Image result for athena swan silver award">
                <a:extLst>
                  <a:ext uri="{FF2B5EF4-FFF2-40B4-BE49-F238E27FC236}">
                    <a16:creationId xmlns:a16="http://schemas.microsoft.com/office/drawing/2014/main" id="{9621F6C6-4CA3-4AE3-B4CE-A400C20D88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8175"/>
                <a:ext cx="1021080" cy="6191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9A319161-2C79-4D5A-82AC-0DE49D5963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085850" cy="637540"/>
              </a:xfrm>
              <a:prstGeom prst="rect">
                <a:avLst/>
              </a:prstGeom>
            </p:spPr>
          </p:pic>
        </p:grpSp>
        <p:pic>
          <p:nvPicPr>
            <p:cNvPr id="22" name="Picture 21" descr="A picture containing logo&#10;&#10;Description automatically generated">
              <a:extLst>
                <a:ext uri="{FF2B5EF4-FFF2-40B4-BE49-F238E27FC236}">
                  <a16:creationId xmlns:a16="http://schemas.microsoft.com/office/drawing/2014/main" id="{272C1D27-239B-4B41-AF39-29F77D108DF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0" y="0"/>
              <a:ext cx="809625" cy="125730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8542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9_Image reel student">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781081" y="142022"/>
            <a:ext cx="7581838" cy="6237419"/>
            <a:chOff x="1184546" y="264257"/>
            <a:chExt cx="6720598" cy="5528895"/>
          </a:xfrm>
        </p:grpSpPr>
        <p:sp>
          <p:nvSpPr>
            <p:cNvPr id="8" name="Hexagon 7"/>
            <p:cNvSpPr/>
            <p:nvPr userDrawn="1"/>
          </p:nvSpPr>
          <p:spPr>
            <a:xfrm>
              <a:off x="5387392" y="1331675"/>
              <a:ext cx="2517752" cy="2141206"/>
            </a:xfrm>
            <a:prstGeom prst="hexagon">
              <a:avLst/>
            </a:prstGeom>
            <a:blipFill>
              <a:blip r:embed="rId2">
                <a:duotone>
                  <a:prstClr val="black"/>
                  <a:schemeClr val="accent3">
                    <a:tint val="45000"/>
                    <a:satMod val="400000"/>
                  </a:schemeClr>
                </a:duotone>
              </a:blip>
              <a:srcRect/>
              <a:stretch>
                <a:fillRect l="-22166" t="-28101" r="-32622" b="-54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6" name="Hexagon 5"/>
            <p:cNvSpPr/>
            <p:nvPr userDrawn="1"/>
          </p:nvSpPr>
          <p:spPr>
            <a:xfrm>
              <a:off x="3286598" y="264257"/>
              <a:ext cx="2516493" cy="2139943"/>
            </a:xfrm>
            <a:prstGeom prst="hexagon">
              <a:avLst/>
            </a:prstGeom>
            <a:blipFill>
              <a:blip r:embed="rId3">
                <a:duotone>
                  <a:prstClr val="black"/>
                  <a:schemeClr val="accent3">
                    <a:tint val="45000"/>
                    <a:satMod val="400000"/>
                  </a:schemeClr>
                </a:duotone>
              </a:blip>
              <a:srcRect/>
              <a:stretch>
                <a:fillRect l="-6350" t="-15462" r="-43364" b="-216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7" name="Hexagon 6"/>
            <p:cNvSpPr/>
            <p:nvPr userDrawn="1"/>
          </p:nvSpPr>
          <p:spPr>
            <a:xfrm>
              <a:off x="1184546" y="1395353"/>
              <a:ext cx="2517752" cy="2141206"/>
            </a:xfrm>
            <a:prstGeom prst="hexagon">
              <a:avLst/>
            </a:prstGeom>
            <a:blipFill>
              <a:blip r:embed="rId4">
                <a:duotone>
                  <a:prstClr val="black"/>
                  <a:schemeClr val="accent3">
                    <a:tint val="45000"/>
                    <a:satMod val="400000"/>
                  </a:schemeClr>
                </a:duotone>
              </a:blip>
              <a:srcRect/>
              <a:stretch>
                <a:fillRect l="908" t="-41798" r="-5038" b="-386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10" name="Hexagon 9"/>
            <p:cNvSpPr/>
            <p:nvPr userDrawn="1"/>
          </p:nvSpPr>
          <p:spPr>
            <a:xfrm>
              <a:off x="1185805" y="3653209"/>
              <a:ext cx="2516493" cy="2139943"/>
            </a:xfrm>
            <a:prstGeom prst="hexagon">
              <a:avLst/>
            </a:prstGeom>
            <a:blipFill>
              <a:blip r:embed="rId5">
                <a:duotone>
                  <a:prstClr val="black"/>
                  <a:schemeClr val="accent3">
                    <a:tint val="45000"/>
                    <a:satMod val="400000"/>
                  </a:schemeClr>
                </a:duotone>
              </a:blip>
              <a:srcRect/>
              <a:stretch>
                <a:fillRect l="-16316" t="-12591" r="-22984" b="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11" name="Hexagon 10"/>
            <p:cNvSpPr/>
            <p:nvPr userDrawn="1"/>
          </p:nvSpPr>
          <p:spPr>
            <a:xfrm>
              <a:off x="5387392" y="3589979"/>
              <a:ext cx="2517752" cy="2141206"/>
            </a:xfrm>
            <a:prstGeom prst="hexagon">
              <a:avLst/>
            </a:prstGeom>
            <a:blipFill>
              <a:blip r:embed="rId6">
                <a:duotone>
                  <a:prstClr val="black"/>
                  <a:schemeClr val="accent3">
                    <a:tint val="45000"/>
                    <a:satMod val="400000"/>
                  </a:schemeClr>
                </a:duotone>
              </a:blip>
              <a:srcRect/>
              <a:stretch>
                <a:fillRect l="-1577" t="-11298" r="-1891" b="-51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grpSp>
      <p:grpSp>
        <p:nvGrpSpPr>
          <p:cNvPr id="21" name="Group 20">
            <a:extLst>
              <a:ext uri="{FF2B5EF4-FFF2-40B4-BE49-F238E27FC236}">
                <a16:creationId xmlns:a16="http://schemas.microsoft.com/office/drawing/2014/main" id="{B6FE6B15-6ECC-40E1-AA82-E7AA741D0981}"/>
              </a:ext>
            </a:extLst>
          </p:cNvPr>
          <p:cNvGrpSpPr/>
          <p:nvPr userDrawn="1"/>
        </p:nvGrpSpPr>
        <p:grpSpPr>
          <a:xfrm>
            <a:off x="3709987" y="6041563"/>
            <a:ext cx="1724025" cy="535940"/>
            <a:chOff x="0" y="0"/>
            <a:chExt cx="1724025" cy="535940"/>
          </a:xfrm>
        </p:grpSpPr>
        <p:pic>
          <p:nvPicPr>
            <p:cNvPr id="22" name="Picture 21">
              <a:extLst>
                <a:ext uri="{FF2B5EF4-FFF2-40B4-BE49-F238E27FC236}">
                  <a16:creationId xmlns:a16="http://schemas.microsoft.com/office/drawing/2014/main" id="{B02F6612-4566-44C1-B41E-5BCF2F403EF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828040" cy="535940"/>
            </a:xfrm>
            <a:prstGeom prst="rect">
              <a:avLst/>
            </a:prstGeom>
          </p:spPr>
        </p:pic>
        <p:pic>
          <p:nvPicPr>
            <p:cNvPr id="23" name="Picture 22" descr="Image result for athena swan silver award">
              <a:extLst>
                <a:ext uri="{FF2B5EF4-FFF2-40B4-BE49-F238E27FC236}">
                  <a16:creationId xmlns:a16="http://schemas.microsoft.com/office/drawing/2014/main" id="{BC8946F0-5718-4D30-81FF-0BD713D11ECD}"/>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28675" y="38100"/>
              <a:ext cx="895350" cy="489585"/>
            </a:xfrm>
            <a:prstGeom prst="rect">
              <a:avLst/>
            </a:prstGeom>
            <a:noFill/>
          </p:spPr>
        </p:pic>
      </p:grpSp>
      <p:pic>
        <p:nvPicPr>
          <p:cNvPr id="24" name="Picture 23" descr="A picture containing logo&#10;&#10;Description automatically generated">
            <a:extLst>
              <a:ext uri="{FF2B5EF4-FFF2-40B4-BE49-F238E27FC236}">
                <a16:creationId xmlns:a16="http://schemas.microsoft.com/office/drawing/2014/main" id="{84F7EA5A-7F3E-42A6-9279-B2C34C9C0DF3}"/>
              </a:ext>
            </a:extLst>
          </p:cNvPr>
          <p:cNvPicPr/>
          <p:nvPr userDrawn="1"/>
        </p:nvPicPr>
        <p:blipFill rotWithShape="1">
          <a:blip r:embed="rId9">
            <a:extLst>
              <a:ext uri="{28A0092B-C50C-407E-A947-70E740481C1C}">
                <a14:useLocalDpi xmlns:a14="http://schemas.microsoft.com/office/drawing/2010/main" val="0"/>
              </a:ext>
            </a:extLst>
          </a:blip>
          <a:srcRect/>
          <a:stretch/>
        </p:blipFill>
        <p:spPr bwMode="auto">
          <a:xfrm>
            <a:off x="3621481" y="2760194"/>
            <a:ext cx="1787481" cy="22231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846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eel Norwich">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885828" y="6464923"/>
            <a:ext cx="6536531" cy="153888"/>
          </a:xfrm>
          <a:prstGeom prst="rect">
            <a:avLst/>
          </a:prstGeom>
        </p:spPr>
        <p:txBody>
          <a:bodyPr/>
          <a:lstStyle/>
          <a:p>
            <a:r>
              <a:rPr lang="en-GB"/>
              <a:t>Presentation footer</a:t>
            </a:r>
          </a:p>
        </p:txBody>
      </p:sp>
      <p:sp>
        <p:nvSpPr>
          <p:cNvPr id="5" name="Slide Number Placeholder 4"/>
          <p:cNvSpPr>
            <a:spLocks noGrp="1"/>
          </p:cNvSpPr>
          <p:nvPr>
            <p:ph type="sldNum" sz="quarter" idx="12"/>
          </p:nvPr>
        </p:nvSpPr>
        <p:spPr>
          <a:xfrm>
            <a:off x="8493919" y="6464923"/>
            <a:ext cx="352424" cy="153888"/>
          </a:xfrm>
          <a:prstGeom prst="rect">
            <a:avLst/>
          </a:prstGeom>
        </p:spPr>
        <p:txBody>
          <a:bodyPr/>
          <a:lstStyle/>
          <a:p>
            <a:fld id="{79D443CF-95A6-4BCA-B28C-623ED659B334}" type="slidenum">
              <a:rPr lang="en-GB" smtClean="0"/>
              <a:t>‹#›</a:t>
            </a:fld>
            <a:endParaRPr lang="en-GB"/>
          </a:p>
        </p:txBody>
      </p:sp>
      <p:grpSp>
        <p:nvGrpSpPr>
          <p:cNvPr id="6" name="Group 5"/>
          <p:cNvGrpSpPr/>
          <p:nvPr userDrawn="1"/>
        </p:nvGrpSpPr>
        <p:grpSpPr>
          <a:xfrm>
            <a:off x="3" y="-7127"/>
            <a:ext cx="9140735" cy="6858004"/>
            <a:chOff x="-1" y="972588"/>
            <a:chExt cx="12187647" cy="6858004"/>
          </a:xfrm>
        </p:grpSpPr>
        <p:pic>
          <p:nvPicPr>
            <p:cNvPr id="7" name="Picture 6"/>
            <p:cNvPicPr>
              <a:picLocks noChangeAspect="1"/>
            </p:cNvPicPr>
            <p:nvPr/>
          </p:nvPicPr>
          <p:blipFill rotWithShape="1">
            <a:blip r:embed="rId2">
              <a:grayscl/>
              <a:extLst>
                <a:ext uri="{28A0092B-C50C-407E-A947-70E740481C1C}">
                  <a14:useLocalDpi xmlns:a14="http://schemas.microsoft.com/office/drawing/2010/main" val="0"/>
                </a:ext>
              </a:extLst>
            </a:blip>
            <a:srcRect/>
            <a:stretch/>
          </p:blipFill>
          <p:spPr>
            <a:xfrm>
              <a:off x="6580160" y="972588"/>
              <a:ext cx="5607486" cy="6858000"/>
            </a:xfrm>
            <a:prstGeom prst="rect">
              <a:avLst/>
            </a:prstGeom>
          </p:spPr>
        </p:pic>
        <p:pic>
          <p:nvPicPr>
            <p:cNvPr id="8" name="Picture 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 y="972592"/>
              <a:ext cx="8140793" cy="6858000"/>
            </a:xfrm>
            <a:prstGeom prst="rect">
              <a:avLst/>
            </a:prstGeom>
          </p:spPr>
        </p:pic>
        <p:pic>
          <p:nvPicPr>
            <p:cNvPr id="9" name="Picture 8"/>
            <p:cNvPicPr>
              <a:picLocks noChangeAspect="1"/>
            </p:cNvPicPr>
            <p:nvPr/>
          </p:nvPicPr>
          <p:blipFill rotWithShape="1">
            <a:blip r:embed="rId4">
              <a:grayscl/>
              <a:extLst>
                <a:ext uri="{28A0092B-C50C-407E-A947-70E740481C1C}">
                  <a14:useLocalDpi xmlns:a14="http://schemas.microsoft.com/office/drawing/2010/main" val="0"/>
                </a:ext>
              </a:extLst>
            </a:blip>
            <a:srcRect/>
            <a:stretch/>
          </p:blipFill>
          <p:spPr>
            <a:xfrm>
              <a:off x="4005943" y="972588"/>
              <a:ext cx="4180114" cy="6858001"/>
            </a:xfrm>
            <a:prstGeom prst="rect">
              <a:avLst/>
            </a:prstGeom>
          </p:spPr>
        </p:pic>
      </p:grpSp>
      <p:sp>
        <p:nvSpPr>
          <p:cNvPr id="10" name="Rectangle 9"/>
          <p:cNvSpPr/>
          <p:nvPr userDrawn="1"/>
        </p:nvSpPr>
        <p:spPr>
          <a:xfrm>
            <a:off x="-1" y="-10680"/>
            <a:ext cx="9140739" cy="6861553"/>
          </a:xfrm>
          <a:prstGeom prst="rect">
            <a:avLst/>
          </a:prstGeom>
          <a:gradFill>
            <a:gsLst>
              <a:gs pos="0">
                <a:srgbClr val="EC0A8A">
                  <a:alpha val="44000"/>
                </a:srgbClr>
              </a:gs>
              <a:gs pos="100000">
                <a:srgbClr val="009FF0">
                  <a:alpha val="6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000" tIns="81000" rIns="81000" bIns="81000" numCol="1" spcCol="0" rtlCol="0" fromWordArt="0" anchor="t" anchorCtr="0" forceAA="0" compatLnSpc="1">
            <a:prstTxWarp prst="textNoShape">
              <a:avLst/>
            </a:prstTxWarp>
            <a:spAutoFit/>
          </a:bodyPr>
          <a:lstStyle/>
          <a:p>
            <a:pPr algn="l"/>
            <a:endParaRPr lang="en-GB" sz="1800"/>
          </a:p>
        </p:txBody>
      </p:sp>
      <p:sp>
        <p:nvSpPr>
          <p:cNvPr id="11" name="Date Placeholder 1"/>
          <p:cNvSpPr txBox="1">
            <a:spLocks/>
          </p:cNvSpPr>
          <p:nvPr userDrawn="1"/>
        </p:nvSpPr>
        <p:spPr>
          <a:xfrm>
            <a:off x="296468" y="6464923"/>
            <a:ext cx="589359" cy="153888"/>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EDCAAE-78A7-4890-B218-3620A64223B4}" type="datetime1">
              <a:rPr lang="en-GB" sz="675" smtClean="0"/>
              <a:pPr/>
              <a:t>06/10/2025</a:t>
            </a:fld>
            <a:endParaRPr lang="en-GB" sz="675"/>
          </a:p>
        </p:txBody>
      </p:sp>
      <p:sp>
        <p:nvSpPr>
          <p:cNvPr id="13" name="Title 1"/>
          <p:cNvSpPr>
            <a:spLocks noGrp="1"/>
          </p:cNvSpPr>
          <p:nvPr>
            <p:ph type="ctrTitle" hasCustomPrompt="1"/>
          </p:nvPr>
        </p:nvSpPr>
        <p:spPr>
          <a:xfrm>
            <a:off x="495984" y="2614228"/>
            <a:ext cx="8205107" cy="1158779"/>
          </a:xfrm>
          <a:prstGeom prst="rect">
            <a:avLst/>
          </a:prstGeom>
        </p:spPr>
        <p:txBody>
          <a:bodyPr wrap="square" anchor="ctr">
            <a:spAutoFit/>
          </a:bodyPr>
          <a:lstStyle>
            <a:lvl1pPr algn="ctr">
              <a:lnSpc>
                <a:spcPct val="70000"/>
              </a:lnSpc>
              <a:defRPr sz="4950" b="1" baseline="0">
                <a:solidFill>
                  <a:schemeClr val="tx1"/>
                </a:solidFill>
              </a:defRPr>
            </a:lvl1pPr>
          </a:lstStyle>
          <a:p>
            <a:r>
              <a:rPr lang="en-US"/>
              <a:t>CLICK TO EDIT MASTER TEXT STYLES</a:t>
            </a:r>
            <a:endParaRPr lang="en-GB"/>
          </a:p>
        </p:txBody>
      </p:sp>
    </p:spTree>
    <p:extLst>
      <p:ext uri="{BB962C8B-B14F-4D97-AF65-F5344CB8AC3E}">
        <p14:creationId xmlns:p14="http://schemas.microsoft.com/office/powerpoint/2010/main" val="80220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296468" y="6464923"/>
            <a:ext cx="589359" cy="153888"/>
          </a:xfrm>
          <a:prstGeom prst="rect">
            <a:avLst/>
          </a:prstGeom>
        </p:spPr>
        <p:txBody>
          <a:bodyPr/>
          <a:lstStyle>
            <a:lvl1pPr>
              <a:defRPr sz="675"/>
            </a:lvl1pPr>
          </a:lstStyle>
          <a:p>
            <a:fld id="{91EDCAAE-78A7-4890-B218-3620A64223B4}" type="datetime1">
              <a:rPr lang="en-GB" smtClean="0"/>
              <a:pPr/>
              <a:t>06/10/2025</a:t>
            </a:fld>
            <a:endParaRPr lang="en-GB"/>
          </a:p>
        </p:txBody>
      </p:sp>
      <p:sp>
        <p:nvSpPr>
          <p:cNvPr id="3" name="Footer Placeholder 2"/>
          <p:cNvSpPr>
            <a:spLocks noGrp="1"/>
          </p:cNvSpPr>
          <p:nvPr>
            <p:ph type="ftr" sz="quarter" idx="3"/>
          </p:nvPr>
        </p:nvSpPr>
        <p:spPr>
          <a:xfrm>
            <a:off x="885828" y="6464923"/>
            <a:ext cx="6536531" cy="153888"/>
          </a:xfrm>
          <a:prstGeom prst="rect">
            <a:avLst/>
          </a:prstGeom>
        </p:spPr>
        <p:txBody>
          <a:bodyPr/>
          <a:lstStyle>
            <a:lvl1pPr>
              <a:defRPr sz="675"/>
            </a:lvl1pPr>
          </a:lstStyle>
          <a:p>
            <a:r>
              <a:rPr lang="en-GB"/>
              <a:t>Presentation footer</a:t>
            </a:r>
          </a:p>
        </p:txBody>
      </p:sp>
      <p:sp>
        <p:nvSpPr>
          <p:cNvPr id="4" name="Slide Number Placeholder 3"/>
          <p:cNvSpPr>
            <a:spLocks noGrp="1"/>
          </p:cNvSpPr>
          <p:nvPr>
            <p:ph type="sldNum" sz="quarter" idx="4"/>
          </p:nvPr>
        </p:nvSpPr>
        <p:spPr>
          <a:xfrm>
            <a:off x="8493919" y="6464923"/>
            <a:ext cx="352424" cy="153888"/>
          </a:xfrm>
          <a:prstGeom prst="rect">
            <a:avLst/>
          </a:prstGeom>
        </p:spPr>
        <p:txBody>
          <a:bodyPr/>
          <a:lstStyle>
            <a:lvl1pPr>
              <a:defRPr sz="675"/>
            </a:lvl1pPr>
          </a:lstStyle>
          <a:p>
            <a:fld id="{79D443CF-95A6-4BCA-B28C-623ED659B334}" type="slidenum">
              <a:rPr lang="en-GB" smtClean="0"/>
              <a:pPr/>
              <a:t>‹#›</a:t>
            </a:fld>
            <a:endParaRPr lang="en-GB"/>
          </a:p>
        </p:txBody>
      </p:sp>
    </p:spTree>
    <p:extLst>
      <p:ext uri="{BB962C8B-B14F-4D97-AF65-F5344CB8AC3E}">
        <p14:creationId xmlns:p14="http://schemas.microsoft.com/office/powerpoint/2010/main" val="152573435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60" r:id="rId4"/>
    <p:sldLayoutId id="2147483717" r:id="rId5"/>
    <p:sldLayoutId id="2147483718" r:id="rId6"/>
    <p:sldLayoutId id="2147483700" r:id="rId7"/>
    <p:sldLayoutId id="2147483698" r:id="rId8"/>
    <p:sldLayoutId id="2147483654"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685766" rtl="0" eaLnBrk="1" latinLnBrk="0" hangingPunct="1">
        <a:lnSpc>
          <a:spcPct val="70000"/>
        </a:lnSpc>
        <a:spcBef>
          <a:spcPct val="0"/>
        </a:spcBef>
        <a:buNone/>
        <a:defRPr sz="2850" b="1" kern="1200">
          <a:solidFill>
            <a:schemeClr val="tx1"/>
          </a:solidFill>
          <a:latin typeface="+mj-lt"/>
          <a:ea typeface="+mj-ea"/>
          <a:cs typeface="+mj-cs"/>
        </a:defRPr>
      </a:lvl1pPr>
    </p:titleStyle>
    <p:bodyStyle>
      <a:lvl1pPr marL="0" indent="0" algn="l" defTabSz="685766" rtl="0" eaLnBrk="1" latinLnBrk="0" hangingPunct="1">
        <a:lnSpc>
          <a:spcPct val="90000"/>
        </a:lnSpc>
        <a:spcBef>
          <a:spcPts val="450"/>
        </a:spcBef>
        <a:spcAft>
          <a:spcPts val="450"/>
        </a:spcAft>
        <a:buFont typeface="Arial" panose="020B0604020202020204" pitchFamily="34" charset="0"/>
        <a:buNone/>
        <a:defRPr sz="1950" b="1" kern="1200">
          <a:solidFill>
            <a:schemeClr val="tx1"/>
          </a:solidFill>
          <a:latin typeface="+mn-lt"/>
          <a:ea typeface="+mn-ea"/>
          <a:cs typeface="+mn-cs"/>
        </a:defRPr>
      </a:lvl1pPr>
      <a:lvl2pPr marL="0" indent="0" algn="l" defTabSz="685766" rtl="0" eaLnBrk="1" latinLnBrk="0" hangingPunct="1">
        <a:lnSpc>
          <a:spcPct val="90000"/>
        </a:lnSpc>
        <a:spcBef>
          <a:spcPts val="0"/>
        </a:spcBef>
        <a:spcAft>
          <a:spcPts val="450"/>
        </a:spcAft>
        <a:buFont typeface="Arial" panose="020B0604020202020204" pitchFamily="34" charset="0"/>
        <a:buNone/>
        <a:defRPr sz="1800" kern="1200">
          <a:solidFill>
            <a:schemeClr val="tx1"/>
          </a:solidFill>
          <a:latin typeface="+mn-lt"/>
          <a:ea typeface="+mn-ea"/>
          <a:cs typeface="+mn-cs"/>
        </a:defRPr>
      </a:lvl2pPr>
      <a:lvl3pPr marL="271451" indent="-271451" algn="l" defTabSz="685766" rtl="0" eaLnBrk="1" latinLnBrk="0" hangingPunct="1">
        <a:lnSpc>
          <a:spcPct val="90000"/>
        </a:lnSpc>
        <a:spcBef>
          <a:spcPts val="0"/>
        </a:spcBef>
        <a:spcAft>
          <a:spcPts val="450"/>
        </a:spcAft>
        <a:buFont typeface="Calibri Light" panose="020F0302020204030204" pitchFamily="34" charset="0"/>
        <a:buChar char="-"/>
        <a:defRPr sz="1800" kern="1200">
          <a:solidFill>
            <a:schemeClr val="tx1"/>
          </a:solidFill>
          <a:latin typeface="+mn-lt"/>
          <a:ea typeface="+mn-ea"/>
          <a:cs typeface="+mn-cs"/>
        </a:defRPr>
      </a:lvl3pPr>
      <a:lvl4pPr marL="535754" indent="-264307" algn="l" defTabSz="685766" rtl="0" eaLnBrk="1" latinLnBrk="0" hangingPunct="1">
        <a:lnSpc>
          <a:spcPct val="90000"/>
        </a:lnSpc>
        <a:spcBef>
          <a:spcPts val="0"/>
        </a:spcBef>
        <a:spcAft>
          <a:spcPts val="450"/>
        </a:spcAft>
        <a:buFont typeface="Calibri Light" panose="020F0302020204030204" pitchFamily="34" charset="0"/>
        <a:buChar char="-"/>
        <a:defRPr sz="1800" kern="1200">
          <a:solidFill>
            <a:schemeClr val="tx1"/>
          </a:solidFill>
          <a:latin typeface="+mn-lt"/>
          <a:ea typeface="+mn-ea"/>
          <a:cs typeface="+mn-cs"/>
        </a:defRPr>
      </a:lvl4pPr>
      <a:lvl5pPr marL="807204" indent="-271451" algn="l" defTabSz="685766" rtl="0" eaLnBrk="1" latinLnBrk="0" hangingPunct="1">
        <a:lnSpc>
          <a:spcPct val="90000"/>
        </a:lnSpc>
        <a:spcBef>
          <a:spcPts val="0"/>
        </a:spcBef>
        <a:spcAft>
          <a:spcPts val="450"/>
        </a:spcAft>
        <a:buFont typeface="Calibri Light" panose="020F0302020204030204" pitchFamily="34" charset="0"/>
        <a:buChar char="-"/>
        <a:defRPr sz="18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25" userDrawn="1">
          <p15:clr>
            <a:srgbClr val="F26B43"/>
          </p15:clr>
        </p15:guide>
        <p15:guide id="2" pos="2880" userDrawn="1">
          <p15:clr>
            <a:srgbClr val="F26B43"/>
          </p15:clr>
        </p15:guide>
        <p15:guide id="3" orient="horz" pos="1805" userDrawn="1">
          <p15:clr>
            <a:srgbClr val="F26B43"/>
          </p15:clr>
        </p15:guide>
        <p15:guide id="4" orient="horz" pos="1095" userDrawn="1">
          <p15:clr>
            <a:srgbClr val="F26B43"/>
          </p15:clr>
        </p15:guide>
        <p15:guide id="5" orient="horz" pos="2516" userDrawn="1">
          <p15:clr>
            <a:srgbClr val="F26B43"/>
          </p15:clr>
        </p15:guide>
        <p15:guide id="6" orient="horz" pos="3935" userDrawn="1">
          <p15:clr>
            <a:srgbClr val="F26B43"/>
          </p15:clr>
        </p15:guide>
        <p15:guide id="7" pos="1982" userDrawn="1">
          <p15:clr>
            <a:srgbClr val="F26B43"/>
          </p15:clr>
        </p15:guide>
        <p15:guide id="8" pos="1085" userDrawn="1">
          <p15:clr>
            <a:srgbClr val="F26B43"/>
          </p15:clr>
        </p15:guide>
        <p15:guide id="9" pos="187" userDrawn="1">
          <p15:clr>
            <a:srgbClr val="F26B43"/>
          </p15:clr>
        </p15:guide>
        <p15:guide id="10" pos="3778" userDrawn="1">
          <p15:clr>
            <a:srgbClr val="F26B43"/>
          </p15:clr>
        </p15:guide>
        <p15:guide id="11" pos="4676" userDrawn="1">
          <p15:clr>
            <a:srgbClr val="F26B43"/>
          </p15:clr>
        </p15:guide>
        <p15:guide id="12" pos="5573" userDrawn="1">
          <p15:clr>
            <a:srgbClr val="F26B43"/>
          </p15:clr>
        </p15:guide>
        <p15:guide id="13" orient="horz" pos="38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www.alzheimersresearchuk.org/campaigns/awtd/"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il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R-Rcbj_qR4g?feature=oembed" TargetMode="Externa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EABB43-76A5-EDC9-41DA-8EC752CBF479}"/>
              </a:ext>
            </a:extLst>
          </p:cNvPr>
          <p:cNvSpPr>
            <a:spLocks noGrp="1"/>
          </p:cNvSpPr>
          <p:nvPr>
            <p:ph type="dt" sz="half" idx="10"/>
          </p:nvPr>
        </p:nvSpPr>
        <p:spPr/>
        <p:txBody>
          <a:bodyPr/>
          <a:lstStyle/>
          <a:p>
            <a:fld id="{B0980A45-E975-4B13-A7C4-4BB1E3BD50C0}" type="datetime1">
              <a:rPr lang="en-GB" smtClean="0"/>
              <a:t>06/10/2025</a:t>
            </a:fld>
            <a:endParaRPr lang="en-GB"/>
          </a:p>
        </p:txBody>
      </p:sp>
      <p:sp>
        <p:nvSpPr>
          <p:cNvPr id="3" name="Title 2">
            <a:extLst>
              <a:ext uri="{FF2B5EF4-FFF2-40B4-BE49-F238E27FC236}">
                <a16:creationId xmlns:a16="http://schemas.microsoft.com/office/drawing/2014/main" id="{568EC787-6F92-6020-F750-F57B130FE247}"/>
              </a:ext>
            </a:extLst>
          </p:cNvPr>
          <p:cNvSpPr>
            <a:spLocks noGrp="1"/>
          </p:cNvSpPr>
          <p:nvPr>
            <p:ph type="ctrTitle"/>
          </p:nvPr>
        </p:nvSpPr>
        <p:spPr>
          <a:xfrm>
            <a:off x="4937760" y="1873192"/>
            <a:ext cx="4206240" cy="2105174"/>
          </a:xfrm>
        </p:spPr>
        <p:txBody>
          <a:bodyPr lIns="91440" tIns="45720" rIns="91440" bIns="45720" anchor="ctr">
            <a:noAutofit/>
          </a:bodyPr>
          <a:lstStyle/>
          <a:p>
            <a:pPr>
              <a:lnSpc>
                <a:spcPct val="100000"/>
              </a:lnSpc>
            </a:pPr>
            <a:br>
              <a:rPr lang="en-US" sz="4400" dirty="0">
                <a:ea typeface="Calibri"/>
                <a:cs typeface="Calibri"/>
              </a:rPr>
            </a:br>
            <a:r>
              <a:rPr lang="en-US" sz="2000" dirty="0">
                <a:ea typeface="Calibri"/>
                <a:cs typeface="Calibri"/>
              </a:rPr>
              <a:t>Building insight for better dementia care: VR and Communication training for future doctors</a:t>
            </a:r>
            <a:br>
              <a:rPr lang="en-US" sz="2000" dirty="0">
                <a:ea typeface="Calibri"/>
                <a:cs typeface="Calibri"/>
              </a:rPr>
            </a:br>
            <a:endParaRPr lang="en-US" sz="2000" dirty="0">
              <a:ea typeface="Calibri"/>
              <a:cs typeface="Calibri"/>
            </a:endParaRPr>
          </a:p>
        </p:txBody>
      </p:sp>
      <p:sp>
        <p:nvSpPr>
          <p:cNvPr id="4" name="Text Placeholder 3">
            <a:extLst>
              <a:ext uri="{FF2B5EF4-FFF2-40B4-BE49-F238E27FC236}">
                <a16:creationId xmlns:a16="http://schemas.microsoft.com/office/drawing/2014/main" id="{CA67D982-3EA5-E8A1-1979-3D0480600FFD}"/>
              </a:ext>
            </a:extLst>
          </p:cNvPr>
          <p:cNvSpPr>
            <a:spLocks noGrp="1"/>
          </p:cNvSpPr>
          <p:nvPr>
            <p:ph type="body" sz="quarter" idx="11"/>
          </p:nvPr>
        </p:nvSpPr>
        <p:spPr>
          <a:xfrm>
            <a:off x="4819216" y="5102374"/>
            <a:ext cx="4127847" cy="366038"/>
          </a:xfrm>
        </p:spPr>
        <p:txBody>
          <a:bodyPr lIns="91440" tIns="45720" rIns="91440" bIns="45720" anchor="t"/>
          <a:lstStyle/>
          <a:p>
            <a:r>
              <a:rPr lang="en-US" sz="2400" dirty="0">
                <a:ea typeface="Calibri"/>
                <a:cs typeface="Calibri"/>
              </a:rPr>
              <a:t>Ella Roberts &amp; Dr Ellen Lowry</a:t>
            </a:r>
            <a:endParaRPr lang="en-US" sz="2400" dirty="0"/>
          </a:p>
        </p:txBody>
      </p:sp>
    </p:spTree>
    <p:extLst>
      <p:ext uri="{BB962C8B-B14F-4D97-AF65-F5344CB8AC3E}">
        <p14:creationId xmlns:p14="http://schemas.microsoft.com/office/powerpoint/2010/main" val="423678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een shoots sprouting from the ground">
            <a:extLst>
              <a:ext uri="{FF2B5EF4-FFF2-40B4-BE49-F238E27FC236}">
                <a16:creationId xmlns:a16="http://schemas.microsoft.com/office/drawing/2014/main" id="{3833088B-D4A6-A8AC-0265-00BDE61C86DD}"/>
              </a:ext>
            </a:extLst>
          </p:cNvPr>
          <p:cNvPicPr>
            <a:picLocks noGrp="1" noChangeAspect="1"/>
          </p:cNvPicPr>
          <p:nvPr>
            <p:ph type="pic" sz="quarter" idx="13"/>
          </p:nvPr>
        </p:nvPicPr>
        <p:blipFill>
          <a:blip r:embed="rId3"/>
          <a:srcRect l="28071" r="28071"/>
          <a:stretch>
            <a:fillRect/>
          </a:stretch>
        </p:blipFill>
        <p:spPr/>
      </p:pic>
      <p:sp>
        <p:nvSpPr>
          <p:cNvPr id="3" name="Date Placeholder 2">
            <a:extLst>
              <a:ext uri="{FF2B5EF4-FFF2-40B4-BE49-F238E27FC236}">
                <a16:creationId xmlns:a16="http://schemas.microsoft.com/office/drawing/2014/main" id="{89E54302-C7C5-9F8A-821E-C4F6CEA7E4CE}"/>
              </a:ext>
            </a:extLst>
          </p:cNvPr>
          <p:cNvSpPr>
            <a:spLocks noGrp="1"/>
          </p:cNvSpPr>
          <p:nvPr>
            <p:ph type="dt" sz="half" idx="10"/>
          </p:nvPr>
        </p:nvSpPr>
        <p:spPr/>
        <p:txBody>
          <a:bodyPr/>
          <a:lstStyle/>
          <a:p>
            <a:fld id="{4A359D78-BA79-4341-B1BE-CA29AEF534CC}" type="datetime1">
              <a:rPr lang="en-GB" smtClean="0"/>
              <a:pPr/>
              <a:t>06/10/2025</a:t>
            </a:fld>
            <a:endParaRPr lang="en-GB"/>
          </a:p>
        </p:txBody>
      </p:sp>
      <p:sp>
        <p:nvSpPr>
          <p:cNvPr id="4" name="Content Placeholder 3">
            <a:extLst>
              <a:ext uri="{FF2B5EF4-FFF2-40B4-BE49-F238E27FC236}">
                <a16:creationId xmlns:a16="http://schemas.microsoft.com/office/drawing/2014/main" id="{36F1C479-E725-4CBC-C3FF-F978A865871E}"/>
              </a:ext>
            </a:extLst>
          </p:cNvPr>
          <p:cNvSpPr>
            <a:spLocks noGrp="1"/>
          </p:cNvSpPr>
          <p:nvPr>
            <p:ph sz="half" idx="2"/>
          </p:nvPr>
        </p:nvSpPr>
        <p:spPr>
          <a:xfrm>
            <a:off x="296468" y="2001540"/>
            <a:ext cx="3952932" cy="4058784"/>
          </a:xfrm>
        </p:spPr>
        <p:txBody>
          <a:bodyPr/>
          <a:lstStyle/>
          <a:p>
            <a:pPr marL="342900" indent="-342900">
              <a:buFont typeface="Wingdings" panose="05000000000000000000" pitchFamily="2" charset="2"/>
              <a:buChar char="§"/>
            </a:pPr>
            <a:r>
              <a:rPr lang="en-GB" sz="1600" b="0" dirty="0">
                <a:latin typeface="Aptos" panose="020B0004020202020204" pitchFamily="34" charset="0"/>
              </a:rPr>
              <a:t>Meets the GMC </a:t>
            </a:r>
            <a:r>
              <a:rPr lang="en-GB" sz="1600" b="0" dirty="0" err="1">
                <a:latin typeface="Aptos" panose="020B0004020202020204" pitchFamily="34" charset="0"/>
              </a:rPr>
              <a:t>OfG</a:t>
            </a:r>
            <a:r>
              <a:rPr lang="en-GB" sz="1600" b="0" dirty="0">
                <a:latin typeface="Aptos" panose="020B0004020202020204" pitchFamily="34" charset="0"/>
              </a:rPr>
              <a:t> &amp; NICE recommendations</a:t>
            </a:r>
          </a:p>
          <a:p>
            <a:pPr marL="342900" indent="-342900">
              <a:buFont typeface="Wingdings" panose="05000000000000000000" pitchFamily="2" charset="2"/>
              <a:buChar char="§"/>
            </a:pPr>
            <a:r>
              <a:rPr lang="en-GB" sz="1600" b="0" dirty="0">
                <a:latin typeface="Aptos" panose="020B0004020202020204" pitchFamily="34" charset="0"/>
              </a:rPr>
              <a:t>Feasibility outcomes; </a:t>
            </a:r>
          </a:p>
          <a:p>
            <a:pPr marL="614351" lvl="2" indent="-342900">
              <a:buFont typeface="Wingdings" panose="05000000000000000000" pitchFamily="2" charset="2"/>
              <a:buChar char="Ø"/>
            </a:pPr>
            <a:r>
              <a:rPr lang="en-GB" sz="1600" b="0" dirty="0">
                <a:latin typeface="Aptos" panose="020B0004020202020204" pitchFamily="34" charset="0"/>
              </a:rPr>
              <a:t>Students showed sig improved attitudes towards dementia c</a:t>
            </a:r>
            <a:r>
              <a:rPr lang="en-GB" sz="1600" dirty="0">
                <a:latin typeface="Aptos" panose="020B0004020202020204" pitchFamily="34" charset="0"/>
              </a:rPr>
              <a:t>are compared to controls</a:t>
            </a:r>
          </a:p>
          <a:p>
            <a:pPr marL="614351" lvl="2" indent="-342900">
              <a:buFont typeface="Wingdings" panose="05000000000000000000" pitchFamily="2" charset="2"/>
              <a:buChar char="Ø"/>
            </a:pPr>
            <a:r>
              <a:rPr lang="en-GB" sz="1600" b="0" dirty="0">
                <a:latin typeface="Aptos" panose="020B0004020202020204" pitchFamily="34" charset="0"/>
              </a:rPr>
              <a:t>Use of VR &amp; specialised communication</a:t>
            </a:r>
            <a:r>
              <a:rPr lang="en-GB" sz="1600" dirty="0">
                <a:latin typeface="Aptos" panose="020B0004020202020204" pitchFamily="34" charset="0"/>
              </a:rPr>
              <a:t> training enhances preparedness and behavioural shifts in clinical practice </a:t>
            </a:r>
            <a:endParaRPr lang="en-GB" sz="1600" b="0" dirty="0">
              <a:latin typeface="Aptos" panose="020B0004020202020204" pitchFamily="34" charset="0"/>
            </a:endParaRPr>
          </a:p>
          <a:p>
            <a:pPr marL="614351" lvl="2" indent="-342900">
              <a:buFont typeface="Wingdings" panose="05000000000000000000" pitchFamily="2" charset="2"/>
              <a:buChar char="Ø"/>
            </a:pPr>
            <a:r>
              <a:rPr lang="en-GB" sz="1600" dirty="0">
                <a:latin typeface="Aptos" panose="020B0004020202020204" pitchFamily="34" charset="0"/>
              </a:rPr>
              <a:t>L</a:t>
            </a:r>
            <a:r>
              <a:rPr lang="en-GB" sz="1600" b="0" dirty="0">
                <a:latin typeface="Aptos" panose="020B0004020202020204" pitchFamily="34" charset="0"/>
              </a:rPr>
              <a:t>ow up take of eligible students (5% cohort) – refine timing</a:t>
            </a:r>
          </a:p>
          <a:p>
            <a:pPr marL="614351" lvl="2" indent="-342900">
              <a:buFont typeface="Wingdings" panose="05000000000000000000" pitchFamily="2" charset="2"/>
              <a:buChar char="Ø"/>
            </a:pPr>
            <a:r>
              <a:rPr lang="en-GB" sz="1600" b="0" dirty="0">
                <a:latin typeface="Aptos" panose="020B0004020202020204" pitchFamily="34" charset="0"/>
              </a:rPr>
              <a:t>High retention rate 90% completing follow-up </a:t>
            </a:r>
          </a:p>
          <a:p>
            <a:pPr marL="342900" lvl="1" indent="-342900">
              <a:buFont typeface="Wingdings" panose="05000000000000000000" pitchFamily="2" charset="2"/>
              <a:buChar char="§"/>
            </a:pPr>
            <a:r>
              <a:rPr lang="en-GB" sz="1600" dirty="0">
                <a:latin typeface="Aptos" panose="020B0004020202020204" pitchFamily="34" charset="0"/>
              </a:rPr>
              <a:t>Long-term sustainability requires institutional support, space in the timetable &amp; faculty training </a:t>
            </a:r>
          </a:p>
        </p:txBody>
      </p:sp>
      <p:sp>
        <p:nvSpPr>
          <p:cNvPr id="5" name="Title 4">
            <a:extLst>
              <a:ext uri="{FF2B5EF4-FFF2-40B4-BE49-F238E27FC236}">
                <a16:creationId xmlns:a16="http://schemas.microsoft.com/office/drawing/2014/main" id="{334546B9-3F84-A17E-32D6-111CCB4832D6}"/>
              </a:ext>
            </a:extLst>
          </p:cNvPr>
          <p:cNvSpPr>
            <a:spLocks noGrp="1"/>
          </p:cNvSpPr>
          <p:nvPr>
            <p:ph type="title"/>
          </p:nvPr>
        </p:nvSpPr>
        <p:spPr>
          <a:xfrm>
            <a:off x="474684" y="632875"/>
            <a:ext cx="3690597" cy="964066"/>
          </a:xfrm>
        </p:spPr>
        <p:txBody>
          <a:bodyPr/>
          <a:lstStyle/>
          <a:p>
            <a:r>
              <a:rPr lang="en-GB" dirty="0"/>
              <a:t>Educational Implications &amp; Sustainability </a:t>
            </a:r>
          </a:p>
        </p:txBody>
      </p:sp>
    </p:spTree>
    <p:extLst>
      <p:ext uri="{BB962C8B-B14F-4D97-AF65-F5344CB8AC3E}">
        <p14:creationId xmlns:p14="http://schemas.microsoft.com/office/powerpoint/2010/main" val="189737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4E6AD-EEC4-27C7-47F8-6AD37333C530}"/>
              </a:ext>
            </a:extLst>
          </p:cNvPr>
          <p:cNvSpPr>
            <a:spLocks noGrp="1"/>
          </p:cNvSpPr>
          <p:nvPr>
            <p:ph sz="half" idx="2"/>
          </p:nvPr>
        </p:nvSpPr>
        <p:spPr>
          <a:xfrm>
            <a:off x="5148604" y="1293929"/>
            <a:ext cx="3690596" cy="4058784"/>
          </a:xfrm>
        </p:spPr>
        <p:txBody>
          <a:bodyPr/>
          <a:lstStyle/>
          <a:p>
            <a:endParaRPr lang="en-GB" sz="1600" dirty="0"/>
          </a:p>
          <a:p>
            <a:r>
              <a:rPr lang="en-GB" sz="1600" b="0" dirty="0"/>
              <a:t>All participating 4</a:t>
            </a:r>
            <a:r>
              <a:rPr lang="en-GB" sz="1600" b="0" baseline="30000" dirty="0"/>
              <a:t>th</a:t>
            </a:r>
            <a:r>
              <a:rPr lang="en-GB" sz="1600" b="0" dirty="0"/>
              <a:t> year MB BS students </a:t>
            </a:r>
          </a:p>
          <a:p>
            <a:endParaRPr lang="en-GB" sz="1600" b="0" dirty="0"/>
          </a:p>
          <a:p>
            <a:r>
              <a:rPr lang="en-GB" sz="1600" b="0" dirty="0"/>
              <a:t>Alzheimer’s Research UK</a:t>
            </a:r>
          </a:p>
          <a:p>
            <a:endParaRPr lang="en-GB" sz="1600" b="0" dirty="0"/>
          </a:p>
          <a:p>
            <a:r>
              <a:rPr lang="en-GB" sz="1600" b="0" dirty="0"/>
              <a:t>Dr Michelle Board, Bournemouth University </a:t>
            </a:r>
          </a:p>
          <a:p>
            <a:endParaRPr lang="en-GB" sz="1600" b="0" dirty="0"/>
          </a:p>
          <a:p>
            <a:r>
              <a:rPr lang="en-GB" sz="1600" b="0" dirty="0"/>
              <a:t>Norwich Medical School &amp; Year 4 Academic Team</a:t>
            </a:r>
          </a:p>
          <a:p>
            <a:endParaRPr lang="en-GB" sz="1600" b="0" dirty="0"/>
          </a:p>
          <a:p>
            <a:r>
              <a:rPr lang="en-GB" sz="1600" b="0" dirty="0"/>
              <a:t>Dr Amy Wong &amp; UEA </a:t>
            </a:r>
            <a:r>
              <a:rPr lang="en-GB" sz="1600" b="0" dirty="0" err="1"/>
              <a:t>MClinEd</a:t>
            </a:r>
            <a:r>
              <a:rPr lang="en-GB" sz="1600" b="0" dirty="0"/>
              <a:t> programme </a:t>
            </a:r>
          </a:p>
          <a:p>
            <a:endParaRPr lang="en-GB" sz="1800" b="0" dirty="0"/>
          </a:p>
          <a:p>
            <a:endParaRPr lang="en-GB" dirty="0"/>
          </a:p>
          <a:p>
            <a:endParaRPr lang="en-GB" dirty="0"/>
          </a:p>
        </p:txBody>
      </p:sp>
      <p:sp>
        <p:nvSpPr>
          <p:cNvPr id="4" name="Title 3">
            <a:extLst>
              <a:ext uri="{FF2B5EF4-FFF2-40B4-BE49-F238E27FC236}">
                <a16:creationId xmlns:a16="http://schemas.microsoft.com/office/drawing/2014/main" id="{CE59B81B-164C-F386-7BA2-A3B8022D45EE}"/>
              </a:ext>
            </a:extLst>
          </p:cNvPr>
          <p:cNvSpPr>
            <a:spLocks noGrp="1"/>
          </p:cNvSpPr>
          <p:nvPr>
            <p:ph type="title"/>
          </p:nvPr>
        </p:nvSpPr>
        <p:spPr/>
        <p:txBody>
          <a:bodyPr/>
          <a:lstStyle/>
          <a:p>
            <a:r>
              <a:rPr lang="en-GB" dirty="0"/>
              <a:t>Acknowledgements</a:t>
            </a:r>
          </a:p>
        </p:txBody>
      </p:sp>
      <p:pic>
        <p:nvPicPr>
          <p:cNvPr id="10" name="Picture 9">
            <a:extLst>
              <a:ext uri="{FF2B5EF4-FFF2-40B4-BE49-F238E27FC236}">
                <a16:creationId xmlns:a16="http://schemas.microsoft.com/office/drawing/2014/main" id="{C676BA1F-636B-E7BB-A602-9C610DEC126B}"/>
              </a:ext>
            </a:extLst>
          </p:cNvPr>
          <p:cNvPicPr>
            <a:picLocks noChangeAspect="1"/>
          </p:cNvPicPr>
          <p:nvPr/>
        </p:nvPicPr>
        <p:blipFill>
          <a:blip r:embed="rId3"/>
          <a:stretch>
            <a:fillRect/>
          </a:stretch>
        </p:blipFill>
        <p:spPr>
          <a:xfrm>
            <a:off x="868212" y="5028818"/>
            <a:ext cx="2581635" cy="647790"/>
          </a:xfrm>
          <a:prstGeom prst="rect">
            <a:avLst/>
          </a:prstGeom>
        </p:spPr>
      </p:pic>
      <p:pic>
        <p:nvPicPr>
          <p:cNvPr id="13" name="Picture 12">
            <a:extLst>
              <a:ext uri="{FF2B5EF4-FFF2-40B4-BE49-F238E27FC236}">
                <a16:creationId xmlns:a16="http://schemas.microsoft.com/office/drawing/2014/main" id="{DFA47937-332A-7304-4B60-5DAF8503A035}"/>
              </a:ext>
            </a:extLst>
          </p:cNvPr>
          <p:cNvPicPr>
            <a:picLocks noChangeAspect="1"/>
          </p:cNvPicPr>
          <p:nvPr/>
        </p:nvPicPr>
        <p:blipFill>
          <a:blip r:embed="rId4"/>
          <a:stretch>
            <a:fillRect/>
          </a:stretch>
        </p:blipFill>
        <p:spPr>
          <a:xfrm>
            <a:off x="1021727" y="1716277"/>
            <a:ext cx="2410161" cy="466790"/>
          </a:xfrm>
          <a:prstGeom prst="rect">
            <a:avLst/>
          </a:prstGeom>
        </p:spPr>
      </p:pic>
      <p:pic>
        <p:nvPicPr>
          <p:cNvPr id="15" name="Picture 14">
            <a:extLst>
              <a:ext uri="{FF2B5EF4-FFF2-40B4-BE49-F238E27FC236}">
                <a16:creationId xmlns:a16="http://schemas.microsoft.com/office/drawing/2014/main" id="{FDDC8514-8CDB-E080-F78C-A25E7B23CB04}"/>
              </a:ext>
            </a:extLst>
          </p:cNvPr>
          <p:cNvPicPr>
            <a:picLocks noChangeAspect="1"/>
          </p:cNvPicPr>
          <p:nvPr/>
        </p:nvPicPr>
        <p:blipFill>
          <a:blip r:embed="rId5"/>
          <a:stretch>
            <a:fillRect/>
          </a:stretch>
        </p:blipFill>
        <p:spPr>
          <a:xfrm>
            <a:off x="220787" y="2641248"/>
            <a:ext cx="1601879" cy="925178"/>
          </a:xfrm>
          <a:prstGeom prst="rect">
            <a:avLst/>
          </a:prstGeom>
        </p:spPr>
      </p:pic>
      <p:sp>
        <p:nvSpPr>
          <p:cNvPr id="16" name="TextBox 15">
            <a:extLst>
              <a:ext uri="{FF2B5EF4-FFF2-40B4-BE49-F238E27FC236}">
                <a16:creationId xmlns:a16="http://schemas.microsoft.com/office/drawing/2014/main" id="{094A99C2-3F8F-58A7-2725-E59F6C26DE01}"/>
              </a:ext>
            </a:extLst>
          </p:cNvPr>
          <p:cNvSpPr txBox="1"/>
          <p:nvPr/>
        </p:nvSpPr>
        <p:spPr>
          <a:xfrm>
            <a:off x="304800" y="2287532"/>
            <a:ext cx="3852672" cy="184666"/>
          </a:xfrm>
          <a:prstGeom prst="rect">
            <a:avLst/>
          </a:prstGeom>
          <a:noFill/>
        </p:spPr>
        <p:txBody>
          <a:bodyPr wrap="square" lIns="0" tIns="0" rIns="0" bIns="0" rtlCol="0">
            <a:spAutoFit/>
          </a:bodyPr>
          <a:lstStyle/>
          <a:p>
            <a:r>
              <a:rPr lang="en-GB" sz="1200" dirty="0">
                <a:hlinkClick r:id="rId6"/>
              </a:rPr>
              <a:t>https://www.alzheimersresearchuk.org/campaigns/awtd/</a:t>
            </a:r>
            <a:endParaRPr lang="en-GB" sz="1200" dirty="0"/>
          </a:p>
        </p:txBody>
      </p:sp>
      <p:pic>
        <p:nvPicPr>
          <p:cNvPr id="18" name="Picture 17">
            <a:extLst>
              <a:ext uri="{FF2B5EF4-FFF2-40B4-BE49-F238E27FC236}">
                <a16:creationId xmlns:a16="http://schemas.microsoft.com/office/drawing/2014/main" id="{0BA86149-86B3-913D-E2F5-CDE3890864E1}"/>
              </a:ext>
            </a:extLst>
          </p:cNvPr>
          <p:cNvPicPr>
            <a:picLocks noChangeAspect="1"/>
          </p:cNvPicPr>
          <p:nvPr/>
        </p:nvPicPr>
        <p:blipFill>
          <a:blip r:embed="rId7"/>
          <a:stretch>
            <a:fillRect/>
          </a:stretch>
        </p:blipFill>
        <p:spPr>
          <a:xfrm>
            <a:off x="1923912" y="3044195"/>
            <a:ext cx="1923582" cy="1290609"/>
          </a:xfrm>
          <a:prstGeom prst="rect">
            <a:avLst/>
          </a:prstGeom>
        </p:spPr>
      </p:pic>
      <p:pic>
        <p:nvPicPr>
          <p:cNvPr id="20" name="Picture 19">
            <a:extLst>
              <a:ext uri="{FF2B5EF4-FFF2-40B4-BE49-F238E27FC236}">
                <a16:creationId xmlns:a16="http://schemas.microsoft.com/office/drawing/2014/main" id="{FA0ED46A-D36E-68E4-2A44-9C6716B2DBD2}"/>
              </a:ext>
            </a:extLst>
          </p:cNvPr>
          <p:cNvPicPr>
            <a:picLocks noChangeAspect="1"/>
          </p:cNvPicPr>
          <p:nvPr/>
        </p:nvPicPr>
        <p:blipFill>
          <a:blip r:embed="rId8"/>
          <a:stretch>
            <a:fillRect/>
          </a:stretch>
        </p:blipFill>
        <p:spPr>
          <a:xfrm>
            <a:off x="652166" y="4540260"/>
            <a:ext cx="3505306" cy="398853"/>
          </a:xfrm>
          <a:prstGeom prst="rect">
            <a:avLst/>
          </a:prstGeom>
        </p:spPr>
      </p:pic>
    </p:spTree>
    <p:extLst>
      <p:ext uri="{BB962C8B-B14F-4D97-AF65-F5344CB8AC3E}">
        <p14:creationId xmlns:p14="http://schemas.microsoft.com/office/powerpoint/2010/main" val="370472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38DF4-B4A5-D6FC-A7DD-2F1E9E448372}"/>
              </a:ext>
            </a:extLst>
          </p:cNvPr>
          <p:cNvSpPr>
            <a:spLocks noGrp="1"/>
          </p:cNvSpPr>
          <p:nvPr>
            <p:ph type="ctrTitle"/>
          </p:nvPr>
        </p:nvSpPr>
        <p:spPr>
          <a:xfrm>
            <a:off x="463013" y="2873784"/>
            <a:ext cx="8205107" cy="1101264"/>
          </a:xfrm>
        </p:spPr>
        <p:txBody>
          <a:bodyPr wrap="square" lIns="91440" tIns="45720" rIns="91440" bIns="45720" anchor="ctr">
            <a:spAutoFit/>
          </a:bodyPr>
          <a:lstStyle/>
          <a:p>
            <a:r>
              <a:rPr lang="en-US" sz="8800" dirty="0">
                <a:solidFill>
                  <a:schemeClr val="bg1"/>
                </a:solidFill>
                <a:ea typeface="Calibri"/>
                <a:cs typeface="Calibri"/>
              </a:rPr>
              <a:t>Thank You</a:t>
            </a:r>
          </a:p>
        </p:txBody>
      </p:sp>
    </p:spTree>
    <p:extLst>
      <p:ext uri="{BB962C8B-B14F-4D97-AF65-F5344CB8AC3E}">
        <p14:creationId xmlns:p14="http://schemas.microsoft.com/office/powerpoint/2010/main" val="217818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13FC-E577-79CA-20B2-4C417F1EB6E0}"/>
              </a:ext>
            </a:extLst>
          </p:cNvPr>
          <p:cNvSpPr>
            <a:spLocks noGrp="1"/>
          </p:cNvSpPr>
          <p:nvPr>
            <p:ph type="title"/>
          </p:nvPr>
        </p:nvSpPr>
        <p:spPr/>
        <p:txBody>
          <a:bodyPr/>
          <a:lstStyle/>
          <a:p>
            <a:r>
              <a:rPr lang="en-GB" dirty="0"/>
              <a:t>FURTHER PROJECTS</a:t>
            </a:r>
          </a:p>
        </p:txBody>
      </p:sp>
      <p:sp>
        <p:nvSpPr>
          <p:cNvPr id="3" name="Text Placeholder 2">
            <a:extLst>
              <a:ext uri="{FF2B5EF4-FFF2-40B4-BE49-F238E27FC236}">
                <a16:creationId xmlns:a16="http://schemas.microsoft.com/office/drawing/2014/main" id="{F55717C2-8CDE-377B-4049-19971072C9C4}"/>
              </a:ext>
            </a:extLst>
          </p:cNvPr>
          <p:cNvSpPr>
            <a:spLocks noGrp="1"/>
          </p:cNvSpPr>
          <p:nvPr>
            <p:ph type="body" sz="quarter" idx="12"/>
          </p:nvPr>
        </p:nvSpPr>
        <p:spPr/>
        <p:txBody>
          <a:bodyPr/>
          <a:lstStyle/>
          <a:p>
            <a:r>
              <a:rPr lang="en-GB" b="0" dirty="0"/>
              <a:t>Formal evaluation of implementing BRAIN for SDM (Susan Miles &amp; Sadie Lawes-</a:t>
            </a:r>
            <a:r>
              <a:rPr lang="en-GB" b="0" dirty="0" err="1"/>
              <a:t>Wickwar</a:t>
            </a:r>
            <a:r>
              <a:rPr lang="en-GB" b="0" dirty="0"/>
              <a:t> &amp; Ellen Lowry)</a:t>
            </a:r>
          </a:p>
          <a:p>
            <a:r>
              <a:rPr lang="en-GB" b="0" dirty="0"/>
              <a:t>Stop Smoking Feasibility RCT (Ian Pope, Sadie Lawes-</a:t>
            </a:r>
            <a:r>
              <a:rPr lang="en-GB" b="0" dirty="0" err="1"/>
              <a:t>Wickwar</a:t>
            </a:r>
            <a:r>
              <a:rPr lang="en-GB" b="0" dirty="0"/>
              <a:t>, Ellen Lowry, Georgia </a:t>
            </a:r>
          </a:p>
          <a:p>
            <a:r>
              <a:rPr lang="en-GB" b="0" dirty="0"/>
              <a:t>How does response to error influence workplace behaviours in healthcare settings - Systematic review (Student project supervised by Ellen Lowry)</a:t>
            </a:r>
          </a:p>
          <a:p>
            <a:r>
              <a:rPr lang="en-GB" b="0" dirty="0"/>
              <a:t>MI4MedEd: (Rachael Tait &amp; Ellen Lowry)  </a:t>
            </a:r>
          </a:p>
          <a:p>
            <a:endParaRPr lang="en-GB" dirty="0"/>
          </a:p>
        </p:txBody>
      </p:sp>
      <p:sp>
        <p:nvSpPr>
          <p:cNvPr id="4" name="Date Placeholder 3">
            <a:extLst>
              <a:ext uri="{FF2B5EF4-FFF2-40B4-BE49-F238E27FC236}">
                <a16:creationId xmlns:a16="http://schemas.microsoft.com/office/drawing/2014/main" id="{09C626E2-3DF1-AB5D-DE4D-0D06A4A0135F}"/>
              </a:ext>
            </a:extLst>
          </p:cNvPr>
          <p:cNvSpPr>
            <a:spLocks noGrp="1"/>
          </p:cNvSpPr>
          <p:nvPr>
            <p:ph type="dt" sz="half" idx="10"/>
          </p:nvPr>
        </p:nvSpPr>
        <p:spPr/>
        <p:txBody>
          <a:bodyPr/>
          <a:lstStyle/>
          <a:p>
            <a:fld id="{4A359D78-BA79-4341-B1BE-CA29AEF534CC}" type="datetime1">
              <a:rPr lang="en-GB" smtClean="0"/>
              <a:t>06/10/2025</a:t>
            </a:fld>
            <a:endParaRPr lang="en-GB"/>
          </a:p>
        </p:txBody>
      </p:sp>
    </p:spTree>
    <p:extLst>
      <p:ext uri="{BB962C8B-B14F-4D97-AF65-F5344CB8AC3E}">
        <p14:creationId xmlns:p14="http://schemas.microsoft.com/office/powerpoint/2010/main" val="45670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6E73DD-F161-B346-299A-F5B10C4EEE86}"/>
              </a:ext>
            </a:extLst>
          </p:cNvPr>
          <p:cNvSpPr>
            <a:spLocks noGrp="1"/>
          </p:cNvSpPr>
          <p:nvPr>
            <p:ph idx="1"/>
          </p:nvPr>
        </p:nvSpPr>
        <p:spPr/>
        <p:txBody>
          <a:bodyPr/>
          <a:lstStyle/>
          <a:p>
            <a:r>
              <a:rPr lang="en-GB" dirty="0"/>
              <a:t>ANY QUESTIONS?</a:t>
            </a:r>
          </a:p>
        </p:txBody>
      </p:sp>
      <p:sp>
        <p:nvSpPr>
          <p:cNvPr id="3" name="Date Placeholder 2">
            <a:extLst>
              <a:ext uri="{FF2B5EF4-FFF2-40B4-BE49-F238E27FC236}">
                <a16:creationId xmlns:a16="http://schemas.microsoft.com/office/drawing/2014/main" id="{BB699806-8D78-9FE5-042A-A2050D13F3EB}"/>
              </a:ext>
            </a:extLst>
          </p:cNvPr>
          <p:cNvSpPr>
            <a:spLocks noGrp="1"/>
          </p:cNvSpPr>
          <p:nvPr>
            <p:ph type="dt" sz="half" idx="10"/>
          </p:nvPr>
        </p:nvSpPr>
        <p:spPr/>
        <p:txBody>
          <a:bodyPr/>
          <a:lstStyle/>
          <a:p>
            <a:fld id="{B0980A45-E975-4B13-A7C4-4BB1E3BD50C0}" type="datetime1">
              <a:rPr lang="en-GB" smtClean="0"/>
              <a:pPr/>
              <a:t>06/10/2025</a:t>
            </a:fld>
            <a:endParaRPr lang="en-GB"/>
          </a:p>
        </p:txBody>
      </p:sp>
      <p:pic>
        <p:nvPicPr>
          <p:cNvPr id="5" name="Picture 4" descr="Sticky notes with question marks">
            <a:extLst>
              <a:ext uri="{FF2B5EF4-FFF2-40B4-BE49-F238E27FC236}">
                <a16:creationId xmlns:a16="http://schemas.microsoft.com/office/drawing/2014/main" id="{D49A5183-0B90-B3DA-87B5-33651E30EA6A}"/>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88746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BFAF7-927D-34AF-2AAD-DE50F552B310}"/>
              </a:ext>
            </a:extLst>
          </p:cNvPr>
          <p:cNvSpPr>
            <a:spLocks noGrp="1"/>
          </p:cNvSpPr>
          <p:nvPr>
            <p:ph type="title"/>
          </p:nvPr>
        </p:nvSpPr>
        <p:spPr/>
        <p:txBody>
          <a:bodyPr/>
          <a:lstStyle/>
          <a:p>
            <a:r>
              <a:rPr lang="en-GB" dirty="0"/>
              <a:t>Need for dementia care training in MedEd</a:t>
            </a:r>
          </a:p>
        </p:txBody>
      </p:sp>
      <p:sp>
        <p:nvSpPr>
          <p:cNvPr id="4" name="Date Placeholder 3">
            <a:extLst>
              <a:ext uri="{FF2B5EF4-FFF2-40B4-BE49-F238E27FC236}">
                <a16:creationId xmlns:a16="http://schemas.microsoft.com/office/drawing/2014/main" id="{DD4D7A40-EA47-71ED-0175-4FAC3CDAA716}"/>
              </a:ext>
            </a:extLst>
          </p:cNvPr>
          <p:cNvSpPr>
            <a:spLocks noGrp="1"/>
          </p:cNvSpPr>
          <p:nvPr>
            <p:ph type="dt" sz="half" idx="10"/>
          </p:nvPr>
        </p:nvSpPr>
        <p:spPr/>
        <p:txBody>
          <a:bodyPr/>
          <a:lstStyle/>
          <a:p>
            <a:fld id="{4A359D78-BA79-4341-B1BE-CA29AEF534CC}" type="datetime1">
              <a:rPr lang="en-GB" smtClean="0"/>
              <a:t>06/10/2025</a:t>
            </a:fld>
            <a:endParaRPr lang="en-GB"/>
          </a:p>
        </p:txBody>
      </p:sp>
      <p:grpSp>
        <p:nvGrpSpPr>
          <p:cNvPr id="3" name="Group 2">
            <a:extLst>
              <a:ext uri="{FF2B5EF4-FFF2-40B4-BE49-F238E27FC236}">
                <a16:creationId xmlns:a16="http://schemas.microsoft.com/office/drawing/2014/main" id="{5DE4BBD7-9527-E5B1-021D-8DBB218B79F7}"/>
              </a:ext>
            </a:extLst>
          </p:cNvPr>
          <p:cNvGrpSpPr/>
          <p:nvPr/>
        </p:nvGrpSpPr>
        <p:grpSpPr>
          <a:xfrm>
            <a:off x="514349" y="1396313"/>
            <a:ext cx="1863091" cy="1587108"/>
            <a:chOff x="833249" y="1449381"/>
            <a:chExt cx="1855088" cy="1607030"/>
          </a:xfrm>
        </p:grpSpPr>
        <p:pic>
          <p:nvPicPr>
            <p:cNvPr id="11" name="Graphic 10" descr="Sleep with solid fill">
              <a:extLst>
                <a:ext uri="{FF2B5EF4-FFF2-40B4-BE49-F238E27FC236}">
                  <a16:creationId xmlns:a16="http://schemas.microsoft.com/office/drawing/2014/main" id="{9B189CCE-EF3A-0207-93D9-B38C8E7CF0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537" y="2142011"/>
              <a:ext cx="914400" cy="914400"/>
            </a:xfrm>
            <a:prstGeom prst="flowChartConnector">
              <a:avLst/>
            </a:prstGeom>
          </p:spPr>
        </p:pic>
        <p:pic>
          <p:nvPicPr>
            <p:cNvPr id="12" name="Graphic 11" descr="Sleep with solid fill">
              <a:extLst>
                <a:ext uri="{FF2B5EF4-FFF2-40B4-BE49-F238E27FC236}">
                  <a16:creationId xmlns:a16="http://schemas.microsoft.com/office/drawing/2014/main" id="{E78D6D59-4D3C-2E52-1D58-FCD73652EF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3937" y="2142011"/>
              <a:ext cx="914400" cy="914400"/>
            </a:xfrm>
            <a:prstGeom prst="flowChartConnector">
              <a:avLst/>
            </a:prstGeom>
          </p:spPr>
        </p:pic>
        <p:pic>
          <p:nvPicPr>
            <p:cNvPr id="13" name="Graphic 12" descr="Sleep with solid fill">
              <a:extLst>
                <a:ext uri="{FF2B5EF4-FFF2-40B4-BE49-F238E27FC236}">
                  <a16:creationId xmlns:a16="http://schemas.microsoft.com/office/drawing/2014/main" id="{0860ADDA-3C68-A43D-6086-02C2DF3250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3937" y="1449381"/>
              <a:ext cx="914400" cy="914400"/>
            </a:xfrm>
            <a:prstGeom prst="flowChartConnector">
              <a:avLst/>
            </a:prstGeom>
          </p:spPr>
        </p:pic>
        <p:pic>
          <p:nvPicPr>
            <p:cNvPr id="14" name="Graphic 13" descr="Sleep with solid fill">
              <a:extLst>
                <a:ext uri="{FF2B5EF4-FFF2-40B4-BE49-F238E27FC236}">
                  <a16:creationId xmlns:a16="http://schemas.microsoft.com/office/drawing/2014/main" id="{9614CD19-35FA-05FD-B35E-901D5D5DEE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249" y="1449381"/>
              <a:ext cx="914400" cy="914400"/>
            </a:xfrm>
            <a:prstGeom prst="flowChartConnector">
              <a:avLst/>
            </a:prstGeom>
          </p:spPr>
        </p:pic>
      </p:grpSp>
      <p:pic>
        <p:nvPicPr>
          <p:cNvPr id="15" name="Picture 14">
            <a:extLst>
              <a:ext uri="{FF2B5EF4-FFF2-40B4-BE49-F238E27FC236}">
                <a16:creationId xmlns:a16="http://schemas.microsoft.com/office/drawing/2014/main" id="{EA2E6DFF-D8D9-18EC-4BF2-1FBE2F1AB797}"/>
              </a:ext>
            </a:extLst>
          </p:cNvPr>
          <p:cNvPicPr>
            <a:picLocks noChangeAspect="1"/>
          </p:cNvPicPr>
          <p:nvPr/>
        </p:nvPicPr>
        <p:blipFill>
          <a:blip r:embed="rId7"/>
          <a:stretch>
            <a:fillRect/>
          </a:stretch>
        </p:blipFill>
        <p:spPr>
          <a:xfrm>
            <a:off x="296467" y="3205100"/>
            <a:ext cx="1971245" cy="1338960"/>
          </a:xfrm>
          <a:prstGeom prst="flowChartConnector">
            <a:avLst/>
          </a:prstGeom>
        </p:spPr>
      </p:pic>
      <p:sp>
        <p:nvSpPr>
          <p:cNvPr id="17" name="TextBox 16">
            <a:extLst>
              <a:ext uri="{FF2B5EF4-FFF2-40B4-BE49-F238E27FC236}">
                <a16:creationId xmlns:a16="http://schemas.microsoft.com/office/drawing/2014/main" id="{D978E6E6-9FF6-2921-067E-B5C86426C356}"/>
              </a:ext>
            </a:extLst>
          </p:cNvPr>
          <p:cNvSpPr txBox="1"/>
          <p:nvPr/>
        </p:nvSpPr>
        <p:spPr>
          <a:xfrm>
            <a:off x="2698052" y="3436064"/>
            <a:ext cx="5519356" cy="1107996"/>
          </a:xfrm>
          <a:prstGeom prst="rect">
            <a:avLst/>
          </a:prstGeom>
          <a:noFill/>
        </p:spPr>
        <p:txBody>
          <a:bodyPr wrap="square" lIns="0" tIns="0" rIns="0" bIns="0" rtlCol="0">
            <a:spAutoFit/>
          </a:bodyPr>
          <a:lstStyle/>
          <a:p>
            <a:r>
              <a:rPr lang="en-GB" dirty="0"/>
              <a:t>NG97 (2018) advises dementia training should support understanding lived experience and adapting communication to suit changing cognitive needs.</a:t>
            </a:r>
          </a:p>
          <a:p>
            <a:endParaRPr lang="en-GB" dirty="0"/>
          </a:p>
        </p:txBody>
      </p:sp>
      <p:sp>
        <p:nvSpPr>
          <p:cNvPr id="20" name="TextBox 19">
            <a:extLst>
              <a:ext uri="{FF2B5EF4-FFF2-40B4-BE49-F238E27FC236}">
                <a16:creationId xmlns:a16="http://schemas.microsoft.com/office/drawing/2014/main" id="{87423FF2-ED4B-1256-1005-EA3BA8444300}"/>
              </a:ext>
            </a:extLst>
          </p:cNvPr>
          <p:cNvSpPr txBox="1"/>
          <p:nvPr/>
        </p:nvSpPr>
        <p:spPr>
          <a:xfrm>
            <a:off x="2698052" y="1996198"/>
            <a:ext cx="5092636" cy="553998"/>
          </a:xfrm>
          <a:prstGeom prst="rect">
            <a:avLst/>
          </a:prstGeom>
          <a:noFill/>
        </p:spPr>
        <p:txBody>
          <a:bodyPr wrap="square" lIns="0" tIns="0" rIns="0" bIns="0" rtlCol="0">
            <a:spAutoFit/>
          </a:bodyPr>
          <a:lstStyle/>
          <a:p>
            <a:r>
              <a:rPr lang="en-GB" b="1" dirty="0"/>
              <a:t>1</a:t>
            </a:r>
            <a:r>
              <a:rPr lang="en-GB" dirty="0"/>
              <a:t> in </a:t>
            </a:r>
            <a:r>
              <a:rPr lang="en-GB" b="1" dirty="0"/>
              <a:t>4</a:t>
            </a:r>
            <a:r>
              <a:rPr lang="en-GB" dirty="0"/>
              <a:t> hospital beds occupied by someone living with dementia (NAD, 2019)</a:t>
            </a:r>
          </a:p>
        </p:txBody>
      </p:sp>
      <p:sp>
        <p:nvSpPr>
          <p:cNvPr id="22" name="TextBox 21">
            <a:extLst>
              <a:ext uri="{FF2B5EF4-FFF2-40B4-BE49-F238E27FC236}">
                <a16:creationId xmlns:a16="http://schemas.microsoft.com/office/drawing/2014/main" id="{3C357E98-D4AE-BF92-A5F2-CC7232A55722}"/>
              </a:ext>
            </a:extLst>
          </p:cNvPr>
          <p:cNvSpPr txBox="1"/>
          <p:nvPr/>
        </p:nvSpPr>
        <p:spPr>
          <a:xfrm>
            <a:off x="2582316" y="5176070"/>
            <a:ext cx="5847970" cy="923330"/>
          </a:xfrm>
          <a:prstGeom prst="rect">
            <a:avLst/>
          </a:prstGeom>
          <a:noFill/>
        </p:spPr>
        <p:txBody>
          <a:bodyPr wrap="square">
            <a:spAutoFit/>
          </a:bodyPr>
          <a:lstStyle/>
          <a:p>
            <a:r>
              <a:rPr lang="en-GB" sz="1800" b="0" dirty="0"/>
              <a:t>GMC Outcomes for Graduates</a:t>
            </a:r>
            <a:r>
              <a:rPr lang="en-GB" dirty="0"/>
              <a:t> (2018) ‘</a:t>
            </a:r>
            <a:r>
              <a:rPr lang="en-GB" sz="1800" b="0" dirty="0"/>
              <a:t>newly qualified doctors must be able to communicate effectively with vulnerable patients and demonstrate compassion’</a:t>
            </a:r>
          </a:p>
        </p:txBody>
      </p:sp>
      <p:pic>
        <p:nvPicPr>
          <p:cNvPr id="24" name="Picture 23">
            <a:extLst>
              <a:ext uri="{FF2B5EF4-FFF2-40B4-BE49-F238E27FC236}">
                <a16:creationId xmlns:a16="http://schemas.microsoft.com/office/drawing/2014/main" id="{8B4CFADE-F4B2-1F1E-8F09-984250E4FD43}"/>
              </a:ext>
            </a:extLst>
          </p:cNvPr>
          <p:cNvPicPr>
            <a:picLocks noChangeAspect="1"/>
          </p:cNvPicPr>
          <p:nvPr/>
        </p:nvPicPr>
        <p:blipFill>
          <a:blip r:embed="rId8"/>
          <a:stretch>
            <a:fillRect/>
          </a:stretch>
        </p:blipFill>
        <p:spPr>
          <a:xfrm>
            <a:off x="296467" y="4813825"/>
            <a:ext cx="1971245" cy="1566958"/>
          </a:xfrm>
          <a:prstGeom prst="flowChartConnector">
            <a:avLst/>
          </a:prstGeom>
        </p:spPr>
      </p:pic>
    </p:spTree>
    <p:extLst>
      <p:ext uri="{BB962C8B-B14F-4D97-AF65-F5344CB8AC3E}">
        <p14:creationId xmlns:p14="http://schemas.microsoft.com/office/powerpoint/2010/main" val="130887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row of silver silos&#10;&#10;AI-generated content may be incorrect.">
            <a:extLst>
              <a:ext uri="{FF2B5EF4-FFF2-40B4-BE49-F238E27FC236}">
                <a16:creationId xmlns:a16="http://schemas.microsoft.com/office/drawing/2014/main" id="{8590A487-A216-00F5-F174-80D39A42968E}"/>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41474" r="23329" b="1"/>
          <a:stretch>
            <a:fillRect/>
          </a:stretch>
        </p:blipFill>
        <p:spPr>
          <a:xfrm>
            <a:off x="4632268" y="-20474"/>
            <a:ext cx="4511733" cy="6858000"/>
          </a:xfrm>
          <a:noFill/>
        </p:spPr>
      </p:pic>
      <p:sp>
        <p:nvSpPr>
          <p:cNvPr id="3" name="Date Placeholder 2">
            <a:extLst>
              <a:ext uri="{FF2B5EF4-FFF2-40B4-BE49-F238E27FC236}">
                <a16:creationId xmlns:a16="http://schemas.microsoft.com/office/drawing/2014/main" id="{ACF9EBF5-5066-F723-8D82-D5CCC89D8F90}"/>
              </a:ext>
            </a:extLst>
          </p:cNvPr>
          <p:cNvSpPr>
            <a:spLocks noGrp="1"/>
          </p:cNvSpPr>
          <p:nvPr>
            <p:ph type="dt" sz="half" idx="10"/>
          </p:nvPr>
        </p:nvSpPr>
        <p:spPr>
          <a:xfrm>
            <a:off x="296468" y="6464923"/>
            <a:ext cx="656032" cy="153888"/>
          </a:xfrm>
        </p:spPr>
        <p:txBody>
          <a:bodyPr>
            <a:normAutofit/>
          </a:bodyPr>
          <a:lstStyle/>
          <a:p>
            <a:pPr>
              <a:lnSpc>
                <a:spcPct val="90000"/>
              </a:lnSpc>
              <a:spcAft>
                <a:spcPts val="600"/>
              </a:spcAft>
            </a:pPr>
            <a:fld id="{4A359D78-BA79-4341-B1BE-CA29AEF534CC}" type="datetime1">
              <a:rPr lang="en-GB" sz="400" smtClean="0"/>
              <a:pPr>
                <a:lnSpc>
                  <a:spcPct val="90000"/>
                </a:lnSpc>
                <a:spcAft>
                  <a:spcPts val="600"/>
                </a:spcAft>
              </a:pPr>
              <a:t>06/10/2025</a:t>
            </a:fld>
            <a:endParaRPr lang="en-GB" sz="400"/>
          </a:p>
        </p:txBody>
      </p:sp>
      <p:sp>
        <p:nvSpPr>
          <p:cNvPr id="13" name="Content Placeholder 3">
            <a:extLst>
              <a:ext uri="{FF2B5EF4-FFF2-40B4-BE49-F238E27FC236}">
                <a16:creationId xmlns:a16="http://schemas.microsoft.com/office/drawing/2014/main" id="{83781120-421A-8F12-FDAE-ABDE2CA5BCA7}"/>
              </a:ext>
            </a:extLst>
          </p:cNvPr>
          <p:cNvSpPr>
            <a:spLocks noGrp="1"/>
          </p:cNvSpPr>
          <p:nvPr>
            <p:ph sz="half" idx="2"/>
          </p:nvPr>
        </p:nvSpPr>
        <p:spPr>
          <a:xfrm>
            <a:off x="474684" y="2188029"/>
            <a:ext cx="3890051" cy="4058784"/>
          </a:xfrm>
        </p:spPr>
        <p:txBody>
          <a:bodyPr/>
          <a:lstStyle/>
          <a:p>
            <a:pPr marL="342900" lvl="1" indent="-342900">
              <a:buFont typeface="Wingdings" panose="05000000000000000000" pitchFamily="2" charset="2"/>
              <a:buChar char="§"/>
            </a:pPr>
            <a:r>
              <a:rPr lang="en-GB" sz="1600" dirty="0">
                <a:latin typeface="Aptos" panose="020B0004020202020204" pitchFamily="34" charset="0"/>
              </a:rPr>
              <a:t>C</a:t>
            </a:r>
            <a:r>
              <a:rPr lang="en-GB" sz="1600" b="0" dirty="0">
                <a:latin typeface="Aptos" panose="020B0004020202020204" pitchFamily="34" charset="0"/>
              </a:rPr>
              <a:t>onsiderable variation content and depth of undergrad dementia education (Smith &amp; Parveen, 2019)</a:t>
            </a:r>
          </a:p>
          <a:p>
            <a:pPr marL="614351" lvl="2" indent="-342900">
              <a:buFont typeface="Wingdings" panose="05000000000000000000" pitchFamily="2" charset="2"/>
              <a:buChar char="§"/>
            </a:pPr>
            <a:r>
              <a:rPr lang="en-US" sz="1600" dirty="0">
                <a:latin typeface="Aptos" panose="020B0004020202020204" pitchFamily="34" charset="0"/>
              </a:rPr>
              <a:t>Learning occurs in silos &amp; lacks clinical application</a:t>
            </a:r>
          </a:p>
          <a:p>
            <a:pPr marL="614351" lvl="2" indent="-342900">
              <a:buFont typeface="Wingdings" panose="05000000000000000000" pitchFamily="2" charset="2"/>
              <a:buChar char="§"/>
            </a:pPr>
            <a:r>
              <a:rPr lang="en-US" sz="1600" dirty="0">
                <a:latin typeface="Aptos" panose="020B0004020202020204" pitchFamily="34" charset="0"/>
              </a:rPr>
              <a:t>Frequently omitting, </a:t>
            </a:r>
            <a:r>
              <a:rPr lang="en-GB" sz="1600" dirty="0">
                <a:latin typeface="Aptos" panose="020B0004020202020204" pitchFamily="34" charset="0"/>
              </a:rPr>
              <a:t>recognising behavioural distress or appreciating the lived experience </a:t>
            </a:r>
          </a:p>
          <a:p>
            <a:pPr marL="342900" lvl="1" indent="-342900">
              <a:buFont typeface="Wingdings" panose="05000000000000000000" pitchFamily="2" charset="2"/>
              <a:buChar char="§"/>
            </a:pPr>
            <a:r>
              <a:rPr lang="en-GB" sz="1600" dirty="0">
                <a:latin typeface="Aptos" panose="020B0004020202020204" pitchFamily="34" charset="0"/>
              </a:rPr>
              <a:t>VR’s use in Medical Education usually procedural (surgical skills, anatomy) (Jiang, 2022)</a:t>
            </a:r>
          </a:p>
          <a:p>
            <a:pPr marL="614351" lvl="2" indent="-342900">
              <a:buFont typeface="Wingdings" panose="05000000000000000000" pitchFamily="2" charset="2"/>
              <a:buChar char="§"/>
            </a:pPr>
            <a:r>
              <a:rPr lang="en-GB" sz="1600" dirty="0">
                <a:latin typeface="Aptos" panose="020B0004020202020204" pitchFamily="34" charset="0"/>
              </a:rPr>
              <a:t>Softer skills re communication and empathy are underrepresented</a:t>
            </a:r>
          </a:p>
          <a:p>
            <a:pPr marL="614351" lvl="2" indent="-342900">
              <a:buFont typeface="Wingdings" panose="05000000000000000000" pitchFamily="2" charset="2"/>
              <a:buChar char="§"/>
            </a:pPr>
            <a:r>
              <a:rPr lang="en-GB" sz="1600" dirty="0">
                <a:latin typeface="Aptos" panose="020B0004020202020204" pitchFamily="34" charset="0"/>
              </a:rPr>
              <a:t>Despite utility in enhancing empathy in health care students (Liu et al., 2024)</a:t>
            </a:r>
            <a:endParaRPr lang="en-US" sz="1600" dirty="0">
              <a:latin typeface="Aptos" panose="020B0004020202020204" pitchFamily="34" charset="0"/>
            </a:endParaRPr>
          </a:p>
          <a:p>
            <a:pPr marL="342900" indent="-342900">
              <a:buFont typeface="Wingdings" panose="05000000000000000000" pitchFamily="2" charset="2"/>
              <a:buChar char="§"/>
            </a:pPr>
            <a:endParaRPr lang="en-US" dirty="0"/>
          </a:p>
        </p:txBody>
      </p:sp>
      <p:sp>
        <p:nvSpPr>
          <p:cNvPr id="15" name="Title 4">
            <a:extLst>
              <a:ext uri="{FF2B5EF4-FFF2-40B4-BE49-F238E27FC236}">
                <a16:creationId xmlns:a16="http://schemas.microsoft.com/office/drawing/2014/main" id="{132A76B8-F5AC-60CA-72FC-87DDE00BD248}"/>
              </a:ext>
            </a:extLst>
          </p:cNvPr>
          <p:cNvSpPr>
            <a:spLocks noGrp="1"/>
          </p:cNvSpPr>
          <p:nvPr>
            <p:ph type="title"/>
          </p:nvPr>
        </p:nvSpPr>
        <p:spPr>
          <a:xfrm>
            <a:off x="474683" y="928660"/>
            <a:ext cx="3690597" cy="964066"/>
          </a:xfrm>
        </p:spPr>
        <p:txBody>
          <a:bodyPr/>
          <a:lstStyle/>
          <a:p>
            <a:r>
              <a:rPr lang="en-GB" dirty="0"/>
              <a:t>GAPS: translating guidance into practice</a:t>
            </a:r>
            <a:endParaRPr lang="en-US" dirty="0"/>
          </a:p>
        </p:txBody>
      </p:sp>
      <p:sp>
        <p:nvSpPr>
          <p:cNvPr id="8" name="TextBox 7">
            <a:extLst>
              <a:ext uri="{FF2B5EF4-FFF2-40B4-BE49-F238E27FC236}">
                <a16:creationId xmlns:a16="http://schemas.microsoft.com/office/drawing/2014/main" id="{01412BFD-25D3-9CA6-8E97-C9C698EB8588}"/>
              </a:ext>
            </a:extLst>
          </p:cNvPr>
          <p:cNvSpPr txBox="1"/>
          <p:nvPr/>
        </p:nvSpPr>
        <p:spPr>
          <a:xfrm>
            <a:off x="6763542" y="6729804"/>
            <a:ext cx="2380459" cy="107722"/>
          </a:xfrm>
          <a:prstGeom prst="rect">
            <a:avLst/>
          </a:prstGeom>
          <a:solidFill>
            <a:srgbClr val="000000"/>
          </a:solidFill>
        </p:spPr>
        <p:txBody>
          <a:bodyPr wrap="none" lIns="0" tIns="0" rIns="0" bIns="0" rtlCol="0">
            <a:spAutoFit/>
          </a:bodyPr>
          <a:lstStyle/>
          <a:p>
            <a:pPr algn="r">
              <a:spcAft>
                <a:spcPts val="600"/>
              </a:spcAft>
            </a:pPr>
            <a:r>
              <a:rPr lang="en-GB" sz="700">
                <a:solidFill>
                  <a:srgbClr val="FFFFFF"/>
                </a:solidFill>
                <a:hlinkClick r:id="rId4" tooltip="https://en.wikipedia.org/wiki/Silo">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Tree>
    <p:extLst>
      <p:ext uri="{BB962C8B-B14F-4D97-AF65-F5344CB8AC3E}">
        <p14:creationId xmlns:p14="http://schemas.microsoft.com/office/powerpoint/2010/main" val="166860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A900A-AA6D-0F35-DF3F-501856A3B8A8}"/>
            </a:ext>
          </a:extLst>
        </p:cNvPr>
        <p:cNvGrpSpPr/>
        <p:nvPr/>
      </p:nvGrpSpPr>
      <p:grpSpPr>
        <a:xfrm>
          <a:off x="0" y="0"/>
          <a:ext cx="0" cy="0"/>
          <a:chOff x="0" y="0"/>
          <a:chExt cx="0" cy="0"/>
        </a:xfrm>
      </p:grpSpPr>
      <p:pic>
        <p:nvPicPr>
          <p:cNvPr id="7" name="Picture Placeholder 6" descr="People in group therapy">
            <a:extLst>
              <a:ext uri="{FF2B5EF4-FFF2-40B4-BE49-F238E27FC236}">
                <a16:creationId xmlns:a16="http://schemas.microsoft.com/office/drawing/2014/main" id="{EE67D8D6-B0EB-81B7-945F-A54D872E4702}"/>
              </a:ext>
            </a:extLst>
          </p:cNvPr>
          <p:cNvPicPr>
            <a:picLocks noGrp="1" noChangeAspect="1"/>
          </p:cNvPicPr>
          <p:nvPr>
            <p:ph type="pic" sz="quarter" idx="13"/>
          </p:nvPr>
        </p:nvPicPr>
        <p:blipFill>
          <a:blip r:embed="rId3"/>
          <a:srcRect l="28071" r="28071"/>
          <a:stretch>
            <a:fillRect/>
          </a:stretch>
        </p:blipFill>
        <p:spPr/>
      </p:pic>
      <p:sp>
        <p:nvSpPr>
          <p:cNvPr id="3" name="Date Placeholder 2">
            <a:extLst>
              <a:ext uri="{FF2B5EF4-FFF2-40B4-BE49-F238E27FC236}">
                <a16:creationId xmlns:a16="http://schemas.microsoft.com/office/drawing/2014/main" id="{11A495F3-0383-B68D-1D1C-4B20B3D5D8EA}"/>
              </a:ext>
            </a:extLst>
          </p:cNvPr>
          <p:cNvSpPr>
            <a:spLocks noGrp="1"/>
          </p:cNvSpPr>
          <p:nvPr>
            <p:ph type="dt" sz="half" idx="10"/>
          </p:nvPr>
        </p:nvSpPr>
        <p:spPr/>
        <p:txBody>
          <a:bodyPr/>
          <a:lstStyle/>
          <a:p>
            <a:fld id="{4A359D78-BA79-4341-B1BE-CA29AEF534CC}" type="datetime1">
              <a:rPr lang="en-GB" smtClean="0"/>
              <a:pPr/>
              <a:t>06/10/2025</a:t>
            </a:fld>
            <a:endParaRPr lang="en-GB"/>
          </a:p>
        </p:txBody>
      </p:sp>
      <p:sp>
        <p:nvSpPr>
          <p:cNvPr id="4" name="Content Placeholder 3">
            <a:extLst>
              <a:ext uri="{FF2B5EF4-FFF2-40B4-BE49-F238E27FC236}">
                <a16:creationId xmlns:a16="http://schemas.microsoft.com/office/drawing/2014/main" id="{FCCC9FA3-243D-1293-9610-55977B1764E8}"/>
              </a:ext>
            </a:extLst>
          </p:cNvPr>
          <p:cNvSpPr>
            <a:spLocks noGrp="1"/>
          </p:cNvSpPr>
          <p:nvPr>
            <p:ph sz="half" idx="2"/>
          </p:nvPr>
        </p:nvSpPr>
        <p:spPr>
          <a:xfrm>
            <a:off x="474683" y="1551350"/>
            <a:ext cx="3926628" cy="4058784"/>
          </a:xfrm>
        </p:spPr>
        <p:txBody>
          <a:bodyPr/>
          <a:lstStyle/>
          <a:p>
            <a:pPr fontAlgn="base"/>
            <a:r>
              <a:rPr lang="en-GB" b="0" dirty="0">
                <a:latin typeface="Aptos" panose="020B0004020202020204" pitchFamily="34" charset="0"/>
              </a:rPr>
              <a:t> </a:t>
            </a:r>
          </a:p>
          <a:p>
            <a:pPr marL="342900" indent="-342900" fontAlgn="base">
              <a:buFont typeface="Wingdings" panose="05000000000000000000" pitchFamily="2" charset="2"/>
              <a:buChar char="§"/>
            </a:pPr>
            <a:r>
              <a:rPr lang="en-GB" sz="1600" b="0" dirty="0">
                <a:latin typeface="Aptos" panose="020B0004020202020204" pitchFamily="34" charset="0"/>
              </a:rPr>
              <a:t>Pilot innovative training &amp; test feasibility of delivering 2-hr VR-assisted training to enhance communication skills</a:t>
            </a:r>
          </a:p>
          <a:p>
            <a:pPr marL="342900" indent="-342900" fontAlgn="base">
              <a:buFont typeface="Wingdings" panose="05000000000000000000" pitchFamily="2" charset="2"/>
              <a:buChar char="§"/>
            </a:pPr>
            <a:r>
              <a:rPr lang="en-GB" sz="1600" b="0" dirty="0">
                <a:latin typeface="Aptos" panose="020B0004020202020204" pitchFamily="34" charset="0"/>
              </a:rPr>
              <a:t>Measure attitudes &amp; preparedness for complex dementia communication using DAS questionnaire</a:t>
            </a:r>
          </a:p>
          <a:p>
            <a:pPr marL="342900" indent="-342900" fontAlgn="base">
              <a:buFont typeface="Wingdings" panose="05000000000000000000" pitchFamily="2" charset="2"/>
              <a:buChar char="§"/>
            </a:pPr>
            <a:r>
              <a:rPr lang="en-GB" sz="1600" b="0" dirty="0">
                <a:latin typeface="Aptos" panose="020B0004020202020204" pitchFamily="34" charset="0"/>
              </a:rPr>
              <a:t>Evaluate the impact on the students’ preparedness using qualitative analysis using reflective questioning</a:t>
            </a:r>
          </a:p>
          <a:p>
            <a:pPr fontAlgn="base"/>
            <a:endParaRPr lang="en-GB" sz="1600" b="0" dirty="0">
              <a:latin typeface="Aptos" panose="020B0004020202020204" pitchFamily="34" charset="0"/>
            </a:endParaRPr>
          </a:p>
          <a:p>
            <a:pPr fontAlgn="base"/>
            <a:r>
              <a:rPr lang="en-GB" sz="1600" dirty="0">
                <a:latin typeface="Aptos" panose="020B0004020202020204" pitchFamily="34" charset="0"/>
              </a:rPr>
              <a:t>Research Question: </a:t>
            </a:r>
            <a:r>
              <a:rPr lang="en-GB" sz="1600" b="0" dirty="0">
                <a:latin typeface="Aptos" panose="020B0004020202020204" pitchFamily="34" charset="0"/>
              </a:rPr>
              <a:t>To what extent does a VR-assisted dementia communication training enhance medical students’ attitudes and preparedness for OPM clinical placement? </a:t>
            </a:r>
          </a:p>
          <a:p>
            <a:endParaRPr lang="en-GB" dirty="0"/>
          </a:p>
        </p:txBody>
      </p:sp>
      <p:sp>
        <p:nvSpPr>
          <p:cNvPr id="5" name="Title 4">
            <a:extLst>
              <a:ext uri="{FF2B5EF4-FFF2-40B4-BE49-F238E27FC236}">
                <a16:creationId xmlns:a16="http://schemas.microsoft.com/office/drawing/2014/main" id="{E0BB3FD3-6DDF-98E2-097B-BEB299152E3E}"/>
              </a:ext>
            </a:extLst>
          </p:cNvPr>
          <p:cNvSpPr>
            <a:spLocks noGrp="1"/>
          </p:cNvSpPr>
          <p:nvPr>
            <p:ph type="title"/>
          </p:nvPr>
        </p:nvSpPr>
        <p:spPr/>
        <p:txBody>
          <a:bodyPr/>
          <a:lstStyle/>
          <a:p>
            <a:r>
              <a:rPr lang="en-GB" dirty="0"/>
              <a:t>AIMS</a:t>
            </a:r>
          </a:p>
        </p:txBody>
      </p:sp>
    </p:spTree>
    <p:extLst>
      <p:ext uri="{BB962C8B-B14F-4D97-AF65-F5344CB8AC3E}">
        <p14:creationId xmlns:p14="http://schemas.microsoft.com/office/powerpoint/2010/main" val="11264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38C70E1-A11C-0F80-1CCE-D229745D14F9}"/>
              </a:ext>
            </a:extLst>
          </p:cNvPr>
          <p:cNvSpPr>
            <a:spLocks noGrp="1"/>
          </p:cNvSpPr>
          <p:nvPr>
            <p:ph type="dt" sz="half" idx="10"/>
          </p:nvPr>
        </p:nvSpPr>
        <p:spPr/>
        <p:txBody>
          <a:bodyPr/>
          <a:lstStyle/>
          <a:p>
            <a:fld id="{4A359D78-BA79-4341-B1BE-CA29AEF534CC}" type="datetime1">
              <a:rPr lang="en-GB" smtClean="0"/>
              <a:pPr/>
              <a:t>06/10/2025</a:t>
            </a:fld>
            <a:endParaRPr lang="en-GB"/>
          </a:p>
        </p:txBody>
      </p:sp>
      <p:sp>
        <p:nvSpPr>
          <p:cNvPr id="4" name="Content Placeholder 3">
            <a:extLst>
              <a:ext uri="{FF2B5EF4-FFF2-40B4-BE49-F238E27FC236}">
                <a16:creationId xmlns:a16="http://schemas.microsoft.com/office/drawing/2014/main" id="{9DC2AD62-9D8D-9812-B3B7-0D0E5CF429D1}"/>
              </a:ext>
            </a:extLst>
          </p:cNvPr>
          <p:cNvSpPr>
            <a:spLocks noGrp="1"/>
          </p:cNvSpPr>
          <p:nvPr>
            <p:ph sz="half" idx="2"/>
          </p:nvPr>
        </p:nvSpPr>
        <p:spPr>
          <a:xfrm>
            <a:off x="215040" y="2149432"/>
            <a:ext cx="3690596" cy="4058784"/>
          </a:xfrm>
        </p:spPr>
        <p:txBody>
          <a:bodyPr/>
          <a:lstStyle/>
          <a:p>
            <a:pPr marL="342900" indent="-342900">
              <a:buFont typeface="Arial" panose="020B0604020202020204" pitchFamily="34" charset="0"/>
              <a:buChar char="•"/>
            </a:pPr>
            <a:r>
              <a:rPr lang="en-GB" sz="1600" b="0" dirty="0">
                <a:latin typeface="Aptos" panose="020B0004020202020204" pitchFamily="34" charset="0"/>
              </a:rPr>
              <a:t>Mixed methods RCT pilot study (Control vs Intervention groups) </a:t>
            </a:r>
          </a:p>
          <a:p>
            <a:pPr marL="342900" indent="-342900">
              <a:buFont typeface="Arial" panose="020B0604020202020204" pitchFamily="34" charset="0"/>
              <a:buChar char="•"/>
            </a:pPr>
            <a:r>
              <a:rPr lang="en-GB" sz="1600" b="0" dirty="0">
                <a:latin typeface="Aptos" panose="020B0004020202020204" pitchFamily="34" charset="0"/>
              </a:rPr>
              <a:t>Repeated measures: Students reported pre-intervention, post-intervention &amp; post-placement </a:t>
            </a:r>
          </a:p>
        </p:txBody>
      </p:sp>
      <p:sp>
        <p:nvSpPr>
          <p:cNvPr id="5" name="Title 4">
            <a:extLst>
              <a:ext uri="{FF2B5EF4-FFF2-40B4-BE49-F238E27FC236}">
                <a16:creationId xmlns:a16="http://schemas.microsoft.com/office/drawing/2014/main" id="{1B6F74A3-8493-65D7-5B84-282CC8484C30}"/>
              </a:ext>
            </a:extLst>
          </p:cNvPr>
          <p:cNvSpPr>
            <a:spLocks noGrp="1"/>
          </p:cNvSpPr>
          <p:nvPr>
            <p:ph type="title"/>
          </p:nvPr>
        </p:nvSpPr>
        <p:spPr/>
        <p:txBody>
          <a:bodyPr/>
          <a:lstStyle/>
          <a:p>
            <a:r>
              <a:rPr lang="en-GB" dirty="0"/>
              <a:t>DESIGN</a:t>
            </a:r>
          </a:p>
        </p:txBody>
      </p:sp>
      <p:pic>
        <p:nvPicPr>
          <p:cNvPr id="7" name="Picture 6">
            <a:extLst>
              <a:ext uri="{FF2B5EF4-FFF2-40B4-BE49-F238E27FC236}">
                <a16:creationId xmlns:a16="http://schemas.microsoft.com/office/drawing/2014/main" id="{6C8D827B-6336-32CD-A8BF-0AD4A2D14CB0}"/>
              </a:ext>
            </a:extLst>
          </p:cNvPr>
          <p:cNvPicPr>
            <a:picLocks noChangeAspect="1"/>
          </p:cNvPicPr>
          <p:nvPr/>
        </p:nvPicPr>
        <p:blipFill>
          <a:blip r:embed="rId3"/>
          <a:stretch>
            <a:fillRect/>
          </a:stretch>
        </p:blipFill>
        <p:spPr>
          <a:xfrm>
            <a:off x="3670126" y="258788"/>
            <a:ext cx="5258834" cy="5738272"/>
          </a:xfrm>
          <a:prstGeom prst="rect">
            <a:avLst/>
          </a:prstGeom>
        </p:spPr>
      </p:pic>
    </p:spTree>
    <p:extLst>
      <p:ext uri="{BB962C8B-B14F-4D97-AF65-F5344CB8AC3E}">
        <p14:creationId xmlns:p14="http://schemas.microsoft.com/office/powerpoint/2010/main" val="32295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A Walk Through Dementia - walking home">
            <a:hlinkClick r:id="" action="ppaction://media"/>
            <a:extLst>
              <a:ext uri="{FF2B5EF4-FFF2-40B4-BE49-F238E27FC236}">
                <a16:creationId xmlns:a16="http://schemas.microsoft.com/office/drawing/2014/main" id="{0518715D-6AA9-77F0-7681-B96423257365}"/>
              </a:ext>
            </a:extLst>
          </p:cNvPr>
          <p:cNvPicPr>
            <a:picLocks noRot="1" noChangeAspect="1"/>
          </p:cNvPicPr>
          <p:nvPr>
            <a:videoFile r:link="rId1"/>
          </p:nvPr>
        </p:nvPicPr>
        <p:blipFill>
          <a:blip r:embed="rId4"/>
          <a:stretch>
            <a:fillRect/>
          </a:stretch>
        </p:blipFill>
        <p:spPr>
          <a:xfrm>
            <a:off x="4632268" y="2133961"/>
            <a:ext cx="4511733" cy="2549129"/>
          </a:xfrm>
          <a:prstGeom prst="rect">
            <a:avLst/>
          </a:prstGeom>
          <a:noFill/>
        </p:spPr>
      </p:pic>
      <p:sp>
        <p:nvSpPr>
          <p:cNvPr id="4" name="Date Placeholder 3">
            <a:extLst>
              <a:ext uri="{FF2B5EF4-FFF2-40B4-BE49-F238E27FC236}">
                <a16:creationId xmlns:a16="http://schemas.microsoft.com/office/drawing/2014/main" id="{86FFDD1D-DBCB-29FD-684A-D6D4C0E02C9E}"/>
              </a:ext>
            </a:extLst>
          </p:cNvPr>
          <p:cNvSpPr>
            <a:spLocks noGrp="1"/>
          </p:cNvSpPr>
          <p:nvPr>
            <p:ph type="dt" sz="half" idx="10"/>
          </p:nvPr>
        </p:nvSpPr>
        <p:spPr>
          <a:xfrm>
            <a:off x="296468" y="6464923"/>
            <a:ext cx="656032" cy="153888"/>
          </a:xfrm>
        </p:spPr>
        <p:txBody>
          <a:bodyPr>
            <a:normAutofit/>
          </a:bodyPr>
          <a:lstStyle/>
          <a:p>
            <a:pPr>
              <a:lnSpc>
                <a:spcPct val="90000"/>
              </a:lnSpc>
              <a:spcAft>
                <a:spcPts val="600"/>
              </a:spcAft>
            </a:pPr>
            <a:fld id="{4A359D78-BA79-4341-B1BE-CA29AEF534CC}" type="datetime1">
              <a:rPr lang="en-GB" sz="400" smtClean="0"/>
              <a:pPr>
                <a:lnSpc>
                  <a:spcPct val="90000"/>
                </a:lnSpc>
                <a:spcAft>
                  <a:spcPts val="600"/>
                </a:spcAft>
              </a:pPr>
              <a:t>06/10/2025</a:t>
            </a:fld>
            <a:endParaRPr lang="en-GB" sz="400"/>
          </a:p>
        </p:txBody>
      </p:sp>
      <p:sp>
        <p:nvSpPr>
          <p:cNvPr id="3" name="Text Placeholder 2">
            <a:extLst>
              <a:ext uri="{FF2B5EF4-FFF2-40B4-BE49-F238E27FC236}">
                <a16:creationId xmlns:a16="http://schemas.microsoft.com/office/drawing/2014/main" id="{07404282-3DD8-E50C-BADF-E91F01DE79D0}"/>
              </a:ext>
            </a:extLst>
          </p:cNvPr>
          <p:cNvSpPr>
            <a:spLocks noGrp="1"/>
          </p:cNvSpPr>
          <p:nvPr>
            <p:ph sz="half" idx="2"/>
          </p:nvPr>
        </p:nvSpPr>
        <p:spPr>
          <a:xfrm>
            <a:off x="474685" y="2188030"/>
            <a:ext cx="3690596" cy="1730828"/>
          </a:xfrm>
        </p:spPr>
        <p:txBody>
          <a:bodyPr>
            <a:normAutofit/>
          </a:bodyPr>
          <a:lstStyle/>
          <a:p>
            <a:pPr marL="342900" indent="-342900">
              <a:buFont typeface="Arial" panose="020B0604020202020204" pitchFamily="34" charset="0"/>
              <a:buChar char="•"/>
            </a:pPr>
            <a:r>
              <a:rPr lang="en-GB" sz="1600" b="0" dirty="0">
                <a:latin typeface="Aptos" panose="020B0004020202020204" pitchFamily="34" charset="0"/>
              </a:rPr>
              <a:t>A Walk Through Dementia X3 immersive recordings - ARUK</a:t>
            </a:r>
          </a:p>
          <a:p>
            <a:pPr marL="342900" indent="-342900">
              <a:buFont typeface="Arial" panose="020B0604020202020204" pitchFamily="34" charset="0"/>
              <a:buChar char="•"/>
            </a:pPr>
            <a:r>
              <a:rPr lang="en-GB" sz="1600" b="0" dirty="0">
                <a:latin typeface="Aptos" panose="020B0004020202020204" pitchFamily="34" charset="0"/>
              </a:rPr>
              <a:t>First person perspective of life with dementia  </a:t>
            </a:r>
          </a:p>
        </p:txBody>
      </p:sp>
      <p:sp>
        <p:nvSpPr>
          <p:cNvPr id="2" name="Title 1">
            <a:extLst>
              <a:ext uri="{FF2B5EF4-FFF2-40B4-BE49-F238E27FC236}">
                <a16:creationId xmlns:a16="http://schemas.microsoft.com/office/drawing/2014/main" id="{3C92F772-3995-E4BD-E191-38FA4B6C5E5F}"/>
              </a:ext>
            </a:extLst>
          </p:cNvPr>
          <p:cNvSpPr>
            <a:spLocks noGrp="1"/>
          </p:cNvSpPr>
          <p:nvPr>
            <p:ph type="title"/>
          </p:nvPr>
        </p:nvSpPr>
        <p:spPr>
          <a:xfrm>
            <a:off x="474683" y="928660"/>
            <a:ext cx="3690597" cy="964066"/>
          </a:xfrm>
        </p:spPr>
        <p:txBody>
          <a:bodyPr>
            <a:normAutofit/>
          </a:bodyPr>
          <a:lstStyle/>
          <a:p>
            <a:r>
              <a:rPr lang="en-GB" dirty="0"/>
              <a:t>METHOD: Virtual Reality</a:t>
            </a:r>
          </a:p>
        </p:txBody>
      </p:sp>
      <p:pic>
        <p:nvPicPr>
          <p:cNvPr id="7" name="Picture 6" descr="A person holding a box over her eyes&#10;&#10;AI-generated content may be incorrect.">
            <a:extLst>
              <a:ext uri="{FF2B5EF4-FFF2-40B4-BE49-F238E27FC236}">
                <a16:creationId xmlns:a16="http://schemas.microsoft.com/office/drawing/2014/main" id="{4484641A-D0A2-9F3E-11F2-4870232E8B1F}"/>
              </a:ext>
            </a:extLst>
          </p:cNvPr>
          <p:cNvPicPr>
            <a:picLocks noChangeAspect="1"/>
          </p:cNvPicPr>
          <p:nvPr/>
        </p:nvPicPr>
        <p:blipFill>
          <a:blip r:embed="rId5"/>
          <a:srcRect l="29617" t="1" r="14559" b="41681"/>
          <a:stretch/>
        </p:blipFill>
        <p:spPr>
          <a:xfrm>
            <a:off x="952500" y="3995428"/>
            <a:ext cx="2574471" cy="1780025"/>
          </a:xfrm>
          <a:prstGeom prst="rect">
            <a:avLst/>
          </a:prstGeom>
        </p:spPr>
      </p:pic>
      <p:pic>
        <p:nvPicPr>
          <p:cNvPr id="8" name="Picture 7">
            <a:extLst>
              <a:ext uri="{FF2B5EF4-FFF2-40B4-BE49-F238E27FC236}">
                <a16:creationId xmlns:a16="http://schemas.microsoft.com/office/drawing/2014/main" id="{8ECE0AE7-5CD1-E492-4572-38ADBCB55139}"/>
              </a:ext>
            </a:extLst>
          </p:cNvPr>
          <p:cNvPicPr>
            <a:picLocks noChangeAspect="1"/>
          </p:cNvPicPr>
          <p:nvPr/>
        </p:nvPicPr>
        <p:blipFill>
          <a:blip r:embed="rId6"/>
          <a:stretch>
            <a:fillRect/>
          </a:stretch>
        </p:blipFill>
        <p:spPr>
          <a:xfrm>
            <a:off x="4763452" y="5305425"/>
            <a:ext cx="2543175" cy="1552575"/>
          </a:xfrm>
          <a:prstGeom prst="rect">
            <a:avLst/>
          </a:prstGeom>
        </p:spPr>
      </p:pic>
    </p:spTree>
    <p:extLst>
      <p:ext uri="{BB962C8B-B14F-4D97-AF65-F5344CB8AC3E}">
        <p14:creationId xmlns:p14="http://schemas.microsoft.com/office/powerpoint/2010/main" val="304529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EE97C8-034F-6A45-2FEB-BBB43EA79911}"/>
              </a:ext>
            </a:extLst>
          </p:cNvPr>
          <p:cNvSpPr>
            <a:spLocks noGrp="1"/>
          </p:cNvSpPr>
          <p:nvPr>
            <p:ph type="dt" sz="half" idx="10"/>
          </p:nvPr>
        </p:nvSpPr>
        <p:spPr/>
        <p:txBody>
          <a:bodyPr/>
          <a:lstStyle/>
          <a:p>
            <a:fld id="{4A359D78-BA79-4341-B1BE-CA29AEF534CC}" type="datetime1">
              <a:rPr lang="en-GB" smtClean="0"/>
              <a:pPr/>
              <a:t>06/10/2025</a:t>
            </a:fld>
            <a:endParaRPr lang="en-GB"/>
          </a:p>
        </p:txBody>
      </p:sp>
      <p:sp>
        <p:nvSpPr>
          <p:cNvPr id="4" name="Content Placeholder 3">
            <a:extLst>
              <a:ext uri="{FF2B5EF4-FFF2-40B4-BE49-F238E27FC236}">
                <a16:creationId xmlns:a16="http://schemas.microsoft.com/office/drawing/2014/main" id="{840C9096-923E-8583-947A-47A95A4E215B}"/>
              </a:ext>
            </a:extLst>
          </p:cNvPr>
          <p:cNvSpPr>
            <a:spLocks noGrp="1"/>
          </p:cNvSpPr>
          <p:nvPr>
            <p:ph sz="half" idx="2"/>
          </p:nvPr>
        </p:nvSpPr>
        <p:spPr/>
        <p:txBody>
          <a:bodyPr/>
          <a:lstStyle/>
          <a:p>
            <a:pPr marL="342900" indent="-342900">
              <a:buFont typeface="Arial" panose="020B0604020202020204" pitchFamily="34" charset="0"/>
              <a:buChar char="•"/>
            </a:pPr>
            <a:r>
              <a:rPr lang="en-GB" sz="1600" b="0" dirty="0">
                <a:latin typeface="Aptos" panose="020B0004020202020204" pitchFamily="34" charset="0"/>
              </a:rPr>
              <a:t>VERA training – didactic session 10 mins</a:t>
            </a:r>
          </a:p>
          <a:p>
            <a:pPr marL="342900" indent="-342900">
              <a:buFont typeface="Arial" panose="020B0604020202020204" pitchFamily="34" charset="0"/>
              <a:buChar char="•"/>
            </a:pPr>
            <a:r>
              <a:rPr lang="en-GB" sz="1600" b="0" dirty="0">
                <a:latin typeface="Aptos" panose="020B0004020202020204" pitchFamily="34" charset="0"/>
              </a:rPr>
              <a:t>Peer-to-peer role play</a:t>
            </a:r>
          </a:p>
          <a:p>
            <a:pPr marL="342900" indent="-342900">
              <a:buFont typeface="Arial" panose="020B0604020202020204" pitchFamily="34" charset="0"/>
              <a:buChar char="•"/>
            </a:pPr>
            <a:r>
              <a:rPr lang="en-GB" sz="1600" b="0" dirty="0">
                <a:latin typeface="Aptos" panose="020B0004020202020204" pitchFamily="34" charset="0"/>
              </a:rPr>
              <a:t>Reflective peer discussion </a:t>
            </a:r>
          </a:p>
          <a:p>
            <a:pPr marL="342900" indent="-342900">
              <a:buFont typeface="Arial" panose="020B0604020202020204" pitchFamily="34" charset="0"/>
              <a:buChar char="•"/>
            </a:pPr>
            <a:endParaRPr lang="en-GB" b="0" dirty="0"/>
          </a:p>
          <a:p>
            <a:endParaRPr lang="en-GB" dirty="0"/>
          </a:p>
        </p:txBody>
      </p:sp>
      <p:sp>
        <p:nvSpPr>
          <p:cNvPr id="5" name="Title 4">
            <a:extLst>
              <a:ext uri="{FF2B5EF4-FFF2-40B4-BE49-F238E27FC236}">
                <a16:creationId xmlns:a16="http://schemas.microsoft.com/office/drawing/2014/main" id="{62CF1E07-C146-A755-CBB1-9BFABC5C79F7}"/>
              </a:ext>
            </a:extLst>
          </p:cNvPr>
          <p:cNvSpPr>
            <a:spLocks noGrp="1"/>
          </p:cNvSpPr>
          <p:nvPr>
            <p:ph type="title"/>
          </p:nvPr>
        </p:nvSpPr>
        <p:spPr/>
        <p:txBody>
          <a:bodyPr/>
          <a:lstStyle/>
          <a:p>
            <a:r>
              <a:rPr lang="en-GB" dirty="0"/>
              <a:t>METHOD: Communication Skills</a:t>
            </a:r>
          </a:p>
        </p:txBody>
      </p:sp>
      <p:graphicFrame>
        <p:nvGraphicFramePr>
          <p:cNvPr id="7" name="Diagram 6">
            <a:extLst>
              <a:ext uri="{FF2B5EF4-FFF2-40B4-BE49-F238E27FC236}">
                <a16:creationId xmlns:a16="http://schemas.microsoft.com/office/drawing/2014/main" id="{98841D95-D567-80BF-4C61-8C2FA4331505}"/>
              </a:ext>
            </a:extLst>
          </p:cNvPr>
          <p:cNvGraphicFramePr/>
          <p:nvPr>
            <p:extLst>
              <p:ext uri="{D42A27DB-BD31-4B8C-83A1-F6EECF244321}">
                <p14:modId xmlns:p14="http://schemas.microsoft.com/office/powerpoint/2010/main" val="2485605274"/>
              </p:ext>
            </p:extLst>
          </p:nvPr>
        </p:nvGraphicFramePr>
        <p:xfrm>
          <a:off x="4572000" y="1702766"/>
          <a:ext cx="4376336" cy="3104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484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C17E-2632-6F10-E1C7-CB2CD245EE5A}"/>
              </a:ext>
            </a:extLst>
          </p:cNvPr>
          <p:cNvSpPr>
            <a:spLocks noGrp="1"/>
          </p:cNvSpPr>
          <p:nvPr>
            <p:ph type="title"/>
          </p:nvPr>
        </p:nvSpPr>
        <p:spPr/>
        <p:txBody>
          <a:bodyPr/>
          <a:lstStyle/>
          <a:p>
            <a:r>
              <a:rPr lang="en-GB" dirty="0"/>
              <a:t>Results: DAS Scores overtime &amp; Intervention vs Control</a:t>
            </a:r>
          </a:p>
        </p:txBody>
      </p:sp>
      <p:sp>
        <p:nvSpPr>
          <p:cNvPr id="4" name="Date Placeholder 3">
            <a:extLst>
              <a:ext uri="{FF2B5EF4-FFF2-40B4-BE49-F238E27FC236}">
                <a16:creationId xmlns:a16="http://schemas.microsoft.com/office/drawing/2014/main" id="{F8C8474C-23DA-B145-54E0-E563691AE85D}"/>
              </a:ext>
            </a:extLst>
          </p:cNvPr>
          <p:cNvSpPr>
            <a:spLocks noGrp="1"/>
          </p:cNvSpPr>
          <p:nvPr>
            <p:ph type="dt" sz="half" idx="10"/>
          </p:nvPr>
        </p:nvSpPr>
        <p:spPr/>
        <p:txBody>
          <a:bodyPr/>
          <a:lstStyle/>
          <a:p>
            <a:fld id="{4A359D78-BA79-4341-B1BE-CA29AEF534CC}" type="datetime1">
              <a:rPr lang="en-GB" smtClean="0"/>
              <a:t>06/10/2025</a:t>
            </a:fld>
            <a:endParaRPr lang="en-GB"/>
          </a:p>
        </p:txBody>
      </p:sp>
      <p:sp>
        <p:nvSpPr>
          <p:cNvPr id="6" name="TextBox 5">
            <a:extLst>
              <a:ext uri="{FF2B5EF4-FFF2-40B4-BE49-F238E27FC236}">
                <a16:creationId xmlns:a16="http://schemas.microsoft.com/office/drawing/2014/main" id="{153DC732-3077-D0BF-2D70-E3DF3895F069}"/>
              </a:ext>
            </a:extLst>
          </p:cNvPr>
          <p:cNvSpPr txBox="1"/>
          <p:nvPr/>
        </p:nvSpPr>
        <p:spPr>
          <a:xfrm>
            <a:off x="295874" y="4164560"/>
            <a:ext cx="4275532" cy="215444"/>
          </a:xfrm>
          <a:prstGeom prst="rect">
            <a:avLst/>
          </a:prstGeom>
          <a:noFill/>
        </p:spPr>
        <p:txBody>
          <a:bodyPr wrap="square" lIns="0" tIns="0" rIns="0" bIns="0" rtlCol="0">
            <a:spAutoFit/>
          </a:bodyPr>
          <a:lstStyle/>
          <a:p>
            <a:r>
              <a:rPr lang="en-GB" sz="1400" dirty="0">
                <a:latin typeface="Aptos" panose="020B0004020202020204" pitchFamily="34" charset="0"/>
              </a:rPr>
              <a:t>NB. Error bars represent interquartile range </a:t>
            </a:r>
          </a:p>
        </p:txBody>
      </p:sp>
      <p:sp>
        <p:nvSpPr>
          <p:cNvPr id="3" name="TextBox 2">
            <a:extLst>
              <a:ext uri="{FF2B5EF4-FFF2-40B4-BE49-F238E27FC236}">
                <a16:creationId xmlns:a16="http://schemas.microsoft.com/office/drawing/2014/main" id="{AEA7E163-D9A3-7A4D-8520-28C5A1225BCB}"/>
              </a:ext>
            </a:extLst>
          </p:cNvPr>
          <p:cNvSpPr txBox="1"/>
          <p:nvPr/>
        </p:nvSpPr>
        <p:spPr>
          <a:xfrm>
            <a:off x="165675" y="4558708"/>
            <a:ext cx="4446814" cy="369332"/>
          </a:xfrm>
          <a:prstGeom prst="rect">
            <a:avLst/>
          </a:prstGeom>
          <a:noFill/>
        </p:spPr>
        <p:txBody>
          <a:bodyPr wrap="square" lIns="0" tIns="0" rIns="0" bIns="0" rtlCol="0">
            <a:spAutoFit/>
          </a:bodyPr>
          <a:lstStyle/>
          <a:p>
            <a:r>
              <a:rPr lang="en-GB" sz="1200" dirty="0">
                <a:latin typeface="Aptos" panose="020B0004020202020204" pitchFamily="34" charset="0"/>
              </a:rPr>
              <a:t>Pre-intervention vs post-intervention z=-2.67, p=0.008, r=0.89</a:t>
            </a:r>
          </a:p>
          <a:p>
            <a:r>
              <a:rPr lang="en-GB" sz="1200" dirty="0">
                <a:latin typeface="Aptos" panose="020B0004020202020204" pitchFamily="34" charset="0"/>
              </a:rPr>
              <a:t>Pre-intervention vs post-placement z=-2.68, p = 0.008, r = 0.89 </a:t>
            </a:r>
          </a:p>
        </p:txBody>
      </p:sp>
      <p:sp>
        <p:nvSpPr>
          <p:cNvPr id="9" name="TextBox 8">
            <a:extLst>
              <a:ext uri="{FF2B5EF4-FFF2-40B4-BE49-F238E27FC236}">
                <a16:creationId xmlns:a16="http://schemas.microsoft.com/office/drawing/2014/main" id="{54922B2E-462C-4958-B411-5CD36508A888}"/>
              </a:ext>
            </a:extLst>
          </p:cNvPr>
          <p:cNvSpPr txBox="1"/>
          <p:nvPr/>
        </p:nvSpPr>
        <p:spPr>
          <a:xfrm>
            <a:off x="5331108" y="5160853"/>
            <a:ext cx="4334504" cy="461665"/>
          </a:xfrm>
          <a:prstGeom prst="rect">
            <a:avLst/>
          </a:prstGeom>
          <a:noFill/>
        </p:spPr>
        <p:txBody>
          <a:bodyPr wrap="square">
            <a:spAutoFit/>
          </a:bodyPr>
          <a:lstStyle/>
          <a:p>
            <a:r>
              <a:rPr lang="en-GB" sz="1200" dirty="0">
                <a:latin typeface="Aptos" panose="020B0004020202020204" pitchFamily="34" charset="0"/>
              </a:rPr>
              <a:t>Control vs Intervention; U = 12.5, p = 0.002, r = 0.66</a:t>
            </a:r>
          </a:p>
          <a:p>
            <a:r>
              <a:rPr lang="en-GB" sz="1200" dirty="0"/>
              <a:t> </a:t>
            </a:r>
          </a:p>
        </p:txBody>
      </p:sp>
      <p:pic>
        <p:nvPicPr>
          <p:cNvPr id="10" name="Picture 9">
            <a:extLst>
              <a:ext uri="{FF2B5EF4-FFF2-40B4-BE49-F238E27FC236}">
                <a16:creationId xmlns:a16="http://schemas.microsoft.com/office/drawing/2014/main" id="{BA810FC2-1865-9677-8B17-FAB7B871FEE4}"/>
              </a:ext>
            </a:extLst>
          </p:cNvPr>
          <p:cNvPicPr>
            <a:picLocks noChangeAspect="1"/>
          </p:cNvPicPr>
          <p:nvPr/>
        </p:nvPicPr>
        <p:blipFill>
          <a:blip r:embed="rId3"/>
          <a:stretch>
            <a:fillRect/>
          </a:stretch>
        </p:blipFill>
        <p:spPr>
          <a:xfrm>
            <a:off x="4903796" y="2132136"/>
            <a:ext cx="4240204" cy="3028717"/>
          </a:xfrm>
          <a:prstGeom prst="rect">
            <a:avLst/>
          </a:prstGeom>
        </p:spPr>
      </p:pic>
      <p:pic>
        <p:nvPicPr>
          <p:cNvPr id="1025" name="Picture 1">
            <a:extLst>
              <a:ext uri="{FF2B5EF4-FFF2-40B4-BE49-F238E27FC236}">
                <a16:creationId xmlns:a16="http://schemas.microsoft.com/office/drawing/2014/main" id="{82F74B30-EDC2-AE71-CF5C-23FACC687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57" y="1328744"/>
            <a:ext cx="459105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27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F60F-9A4A-EA71-8CA6-F7C0A69D7A9B}"/>
              </a:ext>
            </a:extLst>
          </p:cNvPr>
          <p:cNvSpPr>
            <a:spLocks noGrp="1"/>
          </p:cNvSpPr>
          <p:nvPr>
            <p:ph type="title"/>
          </p:nvPr>
        </p:nvSpPr>
        <p:spPr/>
        <p:txBody>
          <a:bodyPr/>
          <a:lstStyle/>
          <a:p>
            <a:r>
              <a:rPr lang="en-GB" dirty="0"/>
              <a:t>Themes </a:t>
            </a:r>
          </a:p>
        </p:txBody>
      </p:sp>
      <p:sp>
        <p:nvSpPr>
          <p:cNvPr id="4" name="Date Placeholder 3">
            <a:extLst>
              <a:ext uri="{FF2B5EF4-FFF2-40B4-BE49-F238E27FC236}">
                <a16:creationId xmlns:a16="http://schemas.microsoft.com/office/drawing/2014/main" id="{4E85EA77-C2AA-EA9B-D4BA-0AB4DEDE790A}"/>
              </a:ext>
            </a:extLst>
          </p:cNvPr>
          <p:cNvSpPr>
            <a:spLocks noGrp="1"/>
          </p:cNvSpPr>
          <p:nvPr>
            <p:ph type="dt" sz="half" idx="10"/>
          </p:nvPr>
        </p:nvSpPr>
        <p:spPr/>
        <p:txBody>
          <a:bodyPr/>
          <a:lstStyle/>
          <a:p>
            <a:fld id="{4A359D78-BA79-4341-B1BE-CA29AEF534CC}" type="datetime1">
              <a:rPr lang="en-GB" smtClean="0"/>
              <a:t>06/10/2025</a:t>
            </a:fld>
            <a:endParaRPr lang="en-GB"/>
          </a:p>
        </p:txBody>
      </p:sp>
      <p:sp>
        <p:nvSpPr>
          <p:cNvPr id="5" name="Rectangle: Rounded Corners 4">
            <a:extLst>
              <a:ext uri="{FF2B5EF4-FFF2-40B4-BE49-F238E27FC236}">
                <a16:creationId xmlns:a16="http://schemas.microsoft.com/office/drawing/2014/main" id="{FDAE6CB0-683C-2CC9-4C3D-59F2F50E966B}"/>
              </a:ext>
            </a:extLst>
          </p:cNvPr>
          <p:cNvSpPr/>
          <p:nvPr/>
        </p:nvSpPr>
        <p:spPr>
          <a:xfrm>
            <a:off x="296468" y="1383375"/>
            <a:ext cx="4080460" cy="786143"/>
          </a:xfrm>
          <a:prstGeom prst="roundRect">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1600" dirty="0">
                <a:latin typeface="Aptos" panose="020B0004020202020204" pitchFamily="34" charset="0"/>
              </a:rPr>
              <a:t>Student’s emotional readiness: Increased Confidence and Reduced Anxiety </a:t>
            </a:r>
          </a:p>
        </p:txBody>
      </p:sp>
      <p:sp>
        <p:nvSpPr>
          <p:cNvPr id="7" name="TextBox 6">
            <a:extLst>
              <a:ext uri="{FF2B5EF4-FFF2-40B4-BE49-F238E27FC236}">
                <a16:creationId xmlns:a16="http://schemas.microsoft.com/office/drawing/2014/main" id="{82703737-4B10-7AE2-2764-7708A39C7AA6}"/>
              </a:ext>
            </a:extLst>
          </p:cNvPr>
          <p:cNvSpPr txBox="1"/>
          <p:nvPr/>
        </p:nvSpPr>
        <p:spPr>
          <a:xfrm>
            <a:off x="4480560" y="1345348"/>
            <a:ext cx="4572000" cy="954107"/>
          </a:xfrm>
          <a:prstGeom prst="rect">
            <a:avLst/>
          </a:prstGeom>
          <a:solidFill>
            <a:schemeClr val="accent4">
              <a:lumMod val="75000"/>
            </a:schemeClr>
          </a:solidFill>
        </p:spPr>
        <p:txBody>
          <a:bodyPr wrap="square">
            <a:spAutoFit/>
          </a:bodyPr>
          <a:lstStyle/>
          <a:p>
            <a:r>
              <a:rPr lang="en-GB" sz="1400" b="0" dirty="0">
                <a:solidFill>
                  <a:srgbClr val="000000"/>
                </a:solidFill>
                <a:effectLst/>
                <a:latin typeface="Aptos" panose="020B0004020202020204" pitchFamily="34" charset="0"/>
              </a:rPr>
              <a:t>“Practising these techniques in a safe environment helped reduce my anxiety, and during my placement, I found myself more prepared to engage with patients in a calm way.” </a:t>
            </a:r>
            <a:endParaRPr lang="en-GB" sz="1400" dirty="0">
              <a:latin typeface="Aptos" panose="020B0004020202020204" pitchFamily="34" charset="0"/>
            </a:endParaRPr>
          </a:p>
        </p:txBody>
      </p:sp>
      <p:sp>
        <p:nvSpPr>
          <p:cNvPr id="8" name="Rectangle: Rounded Corners 7">
            <a:extLst>
              <a:ext uri="{FF2B5EF4-FFF2-40B4-BE49-F238E27FC236}">
                <a16:creationId xmlns:a16="http://schemas.microsoft.com/office/drawing/2014/main" id="{1369731C-2554-A878-FF3B-B50635355E40}"/>
              </a:ext>
            </a:extLst>
          </p:cNvPr>
          <p:cNvSpPr/>
          <p:nvPr/>
        </p:nvSpPr>
        <p:spPr>
          <a:xfrm>
            <a:off x="296468" y="2431571"/>
            <a:ext cx="4080460" cy="786143"/>
          </a:xfrm>
          <a:prstGeom prst="roundRect">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1600" dirty="0">
                <a:latin typeface="Aptos" panose="020B0004020202020204" pitchFamily="34" charset="0"/>
              </a:rPr>
              <a:t>Behavioural shifts: attributed to their use of the VERA</a:t>
            </a:r>
          </a:p>
        </p:txBody>
      </p:sp>
      <p:sp>
        <p:nvSpPr>
          <p:cNvPr id="10" name="TextBox 9">
            <a:extLst>
              <a:ext uri="{FF2B5EF4-FFF2-40B4-BE49-F238E27FC236}">
                <a16:creationId xmlns:a16="http://schemas.microsoft.com/office/drawing/2014/main" id="{D1439834-D629-215D-8F51-042EF21E6284}"/>
              </a:ext>
            </a:extLst>
          </p:cNvPr>
          <p:cNvSpPr txBox="1"/>
          <p:nvPr/>
        </p:nvSpPr>
        <p:spPr>
          <a:xfrm>
            <a:off x="4480560" y="2431571"/>
            <a:ext cx="4572000" cy="1169551"/>
          </a:xfrm>
          <a:prstGeom prst="rect">
            <a:avLst/>
          </a:prstGeom>
          <a:solidFill>
            <a:schemeClr val="accent4">
              <a:lumMod val="75000"/>
            </a:schemeClr>
          </a:solidFill>
        </p:spPr>
        <p:txBody>
          <a:bodyPr wrap="square">
            <a:spAutoFit/>
          </a:bodyPr>
          <a:lstStyle/>
          <a:p>
            <a:r>
              <a:rPr lang="en-GB" sz="1400" b="0" dirty="0">
                <a:solidFill>
                  <a:srgbClr val="000000"/>
                </a:solidFill>
                <a:effectLst/>
                <a:latin typeface="Aptos" panose="020B0004020202020204" pitchFamily="34" charset="0"/>
              </a:rPr>
              <a:t>“Beforehand, I felt unsure how to respond when a patient became confused or distressed, and I worried about saying the wrong thing. The session gave me tools, like using simple language, validating emotions, that I could apply on the ward.” </a:t>
            </a:r>
            <a:endParaRPr lang="en-GB" sz="1400" dirty="0">
              <a:latin typeface="Aptos" panose="020B0004020202020204" pitchFamily="34" charset="0"/>
            </a:endParaRPr>
          </a:p>
        </p:txBody>
      </p:sp>
      <p:sp>
        <p:nvSpPr>
          <p:cNvPr id="11" name="Rectangle: Rounded Corners 10">
            <a:extLst>
              <a:ext uri="{FF2B5EF4-FFF2-40B4-BE49-F238E27FC236}">
                <a16:creationId xmlns:a16="http://schemas.microsoft.com/office/drawing/2014/main" id="{F2B69E07-F94E-8F74-2234-55563CEE31B3}"/>
              </a:ext>
            </a:extLst>
          </p:cNvPr>
          <p:cNvSpPr/>
          <p:nvPr/>
        </p:nvSpPr>
        <p:spPr>
          <a:xfrm>
            <a:off x="296468" y="3598020"/>
            <a:ext cx="4080460" cy="786143"/>
          </a:xfrm>
          <a:prstGeom prst="roundRect">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1600" dirty="0">
                <a:latin typeface="Aptos" panose="020B0004020202020204" pitchFamily="34" charset="0"/>
              </a:rPr>
              <a:t>Attitude change: shift towards person-centred care </a:t>
            </a:r>
          </a:p>
        </p:txBody>
      </p:sp>
      <p:sp>
        <p:nvSpPr>
          <p:cNvPr id="13" name="TextBox 12">
            <a:extLst>
              <a:ext uri="{FF2B5EF4-FFF2-40B4-BE49-F238E27FC236}">
                <a16:creationId xmlns:a16="http://schemas.microsoft.com/office/drawing/2014/main" id="{EDB2BC1F-B0AB-7E45-D372-E632FB28170C}"/>
              </a:ext>
            </a:extLst>
          </p:cNvPr>
          <p:cNvSpPr txBox="1"/>
          <p:nvPr/>
        </p:nvSpPr>
        <p:spPr>
          <a:xfrm>
            <a:off x="4480560" y="3796047"/>
            <a:ext cx="4572000" cy="523220"/>
          </a:xfrm>
          <a:prstGeom prst="rect">
            <a:avLst/>
          </a:prstGeom>
          <a:solidFill>
            <a:schemeClr val="accent4">
              <a:lumMod val="75000"/>
            </a:schemeClr>
          </a:solidFill>
        </p:spPr>
        <p:txBody>
          <a:bodyPr wrap="square">
            <a:spAutoFit/>
          </a:bodyPr>
          <a:lstStyle/>
          <a:p>
            <a:r>
              <a:rPr lang="en-GB" sz="1400" b="0" dirty="0">
                <a:solidFill>
                  <a:srgbClr val="000000"/>
                </a:solidFill>
                <a:effectLst/>
                <a:latin typeface="Aptos" panose="020B0004020202020204" pitchFamily="34" charset="0"/>
              </a:rPr>
              <a:t>“It reminded me how crucial it is to meet the person where they are, rather than forcing them into our reality.” </a:t>
            </a:r>
            <a:endParaRPr lang="en-GB" sz="1400" dirty="0">
              <a:latin typeface="Aptos" panose="020B0004020202020204" pitchFamily="34" charset="0"/>
            </a:endParaRPr>
          </a:p>
        </p:txBody>
      </p:sp>
      <p:sp>
        <p:nvSpPr>
          <p:cNvPr id="3" name="Rectangle: Rounded Corners 2">
            <a:extLst>
              <a:ext uri="{FF2B5EF4-FFF2-40B4-BE49-F238E27FC236}">
                <a16:creationId xmlns:a16="http://schemas.microsoft.com/office/drawing/2014/main" id="{C78EB974-0C19-F1B0-88B5-9212E96F024D}"/>
              </a:ext>
            </a:extLst>
          </p:cNvPr>
          <p:cNvSpPr/>
          <p:nvPr/>
        </p:nvSpPr>
        <p:spPr>
          <a:xfrm>
            <a:off x="296468" y="4559184"/>
            <a:ext cx="4080460" cy="1058558"/>
          </a:xfrm>
          <a:prstGeom prst="roundRect">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1600" dirty="0">
                <a:latin typeface="Aptos" panose="020B0004020202020204" pitchFamily="34" charset="0"/>
              </a:rPr>
              <a:t>Students Preparedness: Overcoming Communication Challenges in Clinical Practice</a:t>
            </a:r>
          </a:p>
        </p:txBody>
      </p:sp>
      <p:sp>
        <p:nvSpPr>
          <p:cNvPr id="6" name="Rectangle: Rounded Corners 5">
            <a:extLst>
              <a:ext uri="{FF2B5EF4-FFF2-40B4-BE49-F238E27FC236}">
                <a16:creationId xmlns:a16="http://schemas.microsoft.com/office/drawing/2014/main" id="{3BE32FE6-3D93-D694-D93E-B7C30AD203D6}"/>
              </a:ext>
            </a:extLst>
          </p:cNvPr>
          <p:cNvSpPr/>
          <p:nvPr/>
        </p:nvSpPr>
        <p:spPr>
          <a:xfrm>
            <a:off x="296468" y="5749737"/>
            <a:ext cx="4080460" cy="513728"/>
          </a:xfrm>
          <a:prstGeom prst="roundRect">
            <a:avLst/>
          </a:prstGeom>
          <a:solidFill>
            <a:srgbClr val="2243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p>
            <a:r>
              <a:rPr lang="en-GB" sz="1600" dirty="0">
                <a:latin typeface="Aptos" panose="020B0004020202020204" pitchFamily="34" charset="0"/>
              </a:rPr>
              <a:t>Perceived value </a:t>
            </a:r>
          </a:p>
        </p:txBody>
      </p:sp>
      <p:sp>
        <p:nvSpPr>
          <p:cNvPr id="12" name="TextBox 11">
            <a:extLst>
              <a:ext uri="{FF2B5EF4-FFF2-40B4-BE49-F238E27FC236}">
                <a16:creationId xmlns:a16="http://schemas.microsoft.com/office/drawing/2014/main" id="{032CEB5B-6B63-17DA-CEDB-8A8A1DB0394C}"/>
              </a:ext>
            </a:extLst>
          </p:cNvPr>
          <p:cNvSpPr txBox="1"/>
          <p:nvPr/>
        </p:nvSpPr>
        <p:spPr>
          <a:xfrm>
            <a:off x="4480560" y="4614847"/>
            <a:ext cx="4572000" cy="738664"/>
          </a:xfrm>
          <a:prstGeom prst="rect">
            <a:avLst/>
          </a:prstGeom>
          <a:solidFill>
            <a:schemeClr val="accent4">
              <a:lumMod val="75000"/>
            </a:schemeClr>
          </a:solidFill>
        </p:spPr>
        <p:txBody>
          <a:bodyPr wrap="square">
            <a:spAutoFit/>
          </a:bodyPr>
          <a:lstStyle/>
          <a:p>
            <a:r>
              <a:rPr lang="en-GB" sz="1400" b="0" dirty="0">
                <a:solidFill>
                  <a:srgbClr val="000000"/>
                </a:solidFill>
                <a:effectLst/>
                <a:latin typeface="Aptos" panose="020B0004020202020204" pitchFamily="34" charset="0"/>
              </a:rPr>
              <a:t>“patients could be slightly agitated, so it was useful to take things slowly, make sure they were orientated and had everything they needed.” </a:t>
            </a:r>
            <a:endParaRPr lang="en-GB" sz="1400" dirty="0">
              <a:latin typeface="Aptos" panose="020B0004020202020204" pitchFamily="34" charset="0"/>
            </a:endParaRPr>
          </a:p>
        </p:txBody>
      </p:sp>
      <p:sp>
        <p:nvSpPr>
          <p:cNvPr id="15" name="TextBox 14">
            <a:extLst>
              <a:ext uri="{FF2B5EF4-FFF2-40B4-BE49-F238E27FC236}">
                <a16:creationId xmlns:a16="http://schemas.microsoft.com/office/drawing/2014/main" id="{2C48082C-31B2-0165-712F-6348C991B27D}"/>
              </a:ext>
            </a:extLst>
          </p:cNvPr>
          <p:cNvSpPr txBox="1"/>
          <p:nvPr/>
        </p:nvSpPr>
        <p:spPr>
          <a:xfrm>
            <a:off x="4480560" y="5617742"/>
            <a:ext cx="4572000" cy="738664"/>
          </a:xfrm>
          <a:prstGeom prst="rect">
            <a:avLst/>
          </a:prstGeom>
          <a:solidFill>
            <a:schemeClr val="accent4">
              <a:lumMod val="75000"/>
            </a:schemeClr>
          </a:solidFill>
        </p:spPr>
        <p:txBody>
          <a:bodyPr wrap="square">
            <a:spAutoFit/>
          </a:bodyPr>
          <a:lstStyle/>
          <a:p>
            <a:r>
              <a:rPr lang="en-GB" sz="1400" b="0" dirty="0">
                <a:solidFill>
                  <a:srgbClr val="000000"/>
                </a:solidFill>
                <a:effectLst/>
                <a:latin typeface="Aptos" panose="020B0004020202020204" pitchFamily="34" charset="0"/>
              </a:rPr>
              <a:t>“Having tools to be able to use on placement that I had experience in using in the role play part of the session helped me feel more confident.”</a:t>
            </a:r>
            <a:endParaRPr lang="en-GB" sz="1400" dirty="0">
              <a:latin typeface="Aptos" panose="020B0004020202020204" pitchFamily="34" charset="0"/>
            </a:endParaRPr>
          </a:p>
        </p:txBody>
      </p:sp>
    </p:spTree>
    <p:extLst>
      <p:ext uri="{BB962C8B-B14F-4D97-AF65-F5344CB8AC3E}">
        <p14:creationId xmlns:p14="http://schemas.microsoft.com/office/powerpoint/2010/main" val="37009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 Template">
  <a:themeElements>
    <a:clrScheme name="UEA">
      <a:dk1>
        <a:sysClr val="windowText" lastClr="000000"/>
      </a:dk1>
      <a:lt1>
        <a:sysClr val="window" lastClr="FFFFFF"/>
      </a:lt1>
      <a:dk2>
        <a:srgbClr val="5A5A5F"/>
      </a:dk2>
      <a:lt2>
        <a:srgbClr val="96969B"/>
      </a:lt2>
      <a:accent1>
        <a:srgbClr val="E1007D"/>
      </a:accent1>
      <a:accent2>
        <a:srgbClr val="82BE28"/>
      </a:accent2>
      <a:accent3>
        <a:srgbClr val="00A0F0"/>
      </a:accent3>
      <a:accent4>
        <a:srgbClr val="F5A064"/>
      </a:accent4>
      <a:accent5>
        <a:srgbClr val="690F8C"/>
      </a:accent5>
      <a:accent6>
        <a:srgbClr val="96969B"/>
      </a:accent6>
      <a:hlink>
        <a:srgbClr val="000000"/>
      </a:hlink>
      <a:folHlink>
        <a:srgbClr val="000000"/>
      </a:folHlink>
    </a:clrScheme>
    <a:fontScheme name="UEA">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spAutoFit/>
      </a:bodyPr>
      <a:lstStyle>
        <a:defPPr algn="l">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dirty="0" smtClean="0"/>
        </a:defPPr>
      </a:lstStyle>
    </a:txDef>
  </a:objectDefaults>
  <a:extraClrSchemeLst/>
  <a:extLst>
    <a:ext uri="{05A4C25C-085E-4340-85A3-A5531E510DB2}">
      <thm15:themeFamily xmlns:thm15="http://schemas.microsoft.com/office/thememl/2012/main" name="150417_UEA_PPTTemplate_16-9_V5.potx" id="{1C95C932-6C9C-48F3-A34B-E12A626B0D7A}" vid="{67D7D9DC-8CBC-4203-81AA-1E8C4B505F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245d29-5456-4dba-a2dd-92338c6d77c6">
      <Terms xmlns="http://schemas.microsoft.com/office/infopath/2007/PartnerControls"/>
    </lcf76f155ced4ddcb4097134ff3c332f>
    <TaxCatchAll xmlns="105de8d7-dee9-4f90-8d48-56386c3f8a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EFC5D6CA0B344D81F87E44AE1A2D95" ma:contentTypeVersion="18" ma:contentTypeDescription="Create a new document." ma:contentTypeScope="" ma:versionID="6ad1ca258ebcf5d8cd8554e4b60b846f">
  <xsd:schema xmlns:xsd="http://www.w3.org/2001/XMLSchema" xmlns:xs="http://www.w3.org/2001/XMLSchema" xmlns:p="http://schemas.microsoft.com/office/2006/metadata/properties" xmlns:ns2="25245d29-5456-4dba-a2dd-92338c6d77c6" xmlns:ns3="105de8d7-dee9-4f90-8d48-56386c3f8a3a" targetNamespace="http://schemas.microsoft.com/office/2006/metadata/properties" ma:root="true" ma:fieldsID="9204ef201f2ac29cf3841f71e6f4f4d0" ns2:_="" ns3:_="">
    <xsd:import namespace="25245d29-5456-4dba-a2dd-92338c6d77c6"/>
    <xsd:import namespace="105de8d7-dee9-4f90-8d48-56386c3f8a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245d29-5456-4dba-a2dd-92338c6d77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527b111-6301-4708-b04d-ee8721e22ca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5de8d7-dee9-4f90-8d48-56386c3f8a3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2a9725f-b044-459a-b174-beac098f72f9}" ma:internalName="TaxCatchAll" ma:showField="CatchAllData" ma:web="105de8d7-dee9-4f90-8d48-56386c3f8a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30AD82-F1D7-41B8-9B46-660A67BBB555}">
  <ds:schemaRefs>
    <ds:schemaRef ds:uri="http://schemas.microsoft.com/sharepoint/v3/contenttype/forms"/>
  </ds:schemaRefs>
</ds:datastoreItem>
</file>

<file path=customXml/itemProps2.xml><?xml version="1.0" encoding="utf-8"?>
<ds:datastoreItem xmlns:ds="http://schemas.openxmlformats.org/officeDocument/2006/customXml" ds:itemID="{462E7673-75AD-4595-918D-489720EBBCFE}">
  <ds:schemaRefs>
    <ds:schemaRef ds:uri="c58c8cfb-03f8-4821-a5b1-07c7110fd2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5245d29-5456-4dba-a2dd-92338c6d77c6"/>
    <ds:schemaRef ds:uri="105de8d7-dee9-4f90-8d48-56386c3f8a3a"/>
  </ds:schemaRefs>
</ds:datastoreItem>
</file>

<file path=customXml/itemProps3.xml><?xml version="1.0" encoding="utf-8"?>
<ds:datastoreItem xmlns:ds="http://schemas.openxmlformats.org/officeDocument/2006/customXml" ds:itemID="{21C8448E-9663-4708-A593-20832C744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245d29-5456-4dba-a2dd-92338c6d77c6"/>
    <ds:schemaRef ds:uri="105de8d7-dee9-4f90-8d48-56386c3f8a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UEA Template</Template>
  <TotalTime>0</TotalTime>
  <Words>1348</Words>
  <Application>Microsoft Office PowerPoint</Application>
  <PresentationFormat>On-screen Show (4:3)</PresentationFormat>
  <Paragraphs>122</Paragraphs>
  <Slides>14</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Calibri Light</vt:lpstr>
      <vt:lpstr>Wingdings</vt:lpstr>
      <vt:lpstr>MED Template</vt:lpstr>
      <vt:lpstr> Building insight for better dementia care: VR and Communication training for future doctors </vt:lpstr>
      <vt:lpstr>Need for dementia care training in MedEd</vt:lpstr>
      <vt:lpstr>GAPS: translating guidance into practice</vt:lpstr>
      <vt:lpstr>AIMS</vt:lpstr>
      <vt:lpstr>DESIGN</vt:lpstr>
      <vt:lpstr>METHOD: Virtual Reality</vt:lpstr>
      <vt:lpstr>METHOD: Communication Skills</vt:lpstr>
      <vt:lpstr>Results: DAS Scores overtime &amp; Intervention vs Control</vt:lpstr>
      <vt:lpstr>Themes </vt:lpstr>
      <vt:lpstr>Educational Implications &amp; Sustainability </vt:lpstr>
      <vt:lpstr>Acknowledgements</vt:lpstr>
      <vt:lpstr>Thank You</vt:lpstr>
      <vt:lpstr>FURTHER PROJECTS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Recruitment and Selection  Interviewer training 2023 entry   by Dr Susan Madden</dc:title>
  <dc:creator/>
  <cp:lastModifiedBy/>
  <cp:revision>1205</cp:revision>
  <dcterms:created xsi:type="dcterms:W3CDTF">2015-06-11T15:20:12Z</dcterms:created>
  <dcterms:modified xsi:type="dcterms:W3CDTF">2025-10-06T15:52:36Z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7608766</vt:lpwstr>
  </property>
  <property fmtid="{D5CDD505-2E9C-101B-9397-08002B2CF9AE}" pid="3" name="NXPowerLiteSettings">
    <vt:lpwstr>A74006B004C800</vt:lpwstr>
  </property>
  <property fmtid="{D5CDD505-2E9C-101B-9397-08002B2CF9AE}" pid="4" name="NXPowerLiteVersion">
    <vt:lpwstr>D6.0.7</vt:lpwstr>
  </property>
  <property fmtid="{D5CDD505-2E9C-101B-9397-08002B2CF9AE}" pid="5" name="_NewReviewCycle">
    <vt:lpwstr/>
  </property>
  <property fmtid="{D5CDD505-2E9C-101B-9397-08002B2CF9AE}" pid="6" name="_AdHocReviewCycleID">
    <vt:i4>-1790266365</vt:i4>
  </property>
  <property fmtid="{D5CDD505-2E9C-101B-9397-08002B2CF9AE}" pid="7" name="_PreviousAdHocReviewCycleID">
    <vt:i4>1803947892</vt:i4>
  </property>
  <property fmtid="{D5CDD505-2E9C-101B-9397-08002B2CF9AE}" pid="8" name="ContentTypeId">
    <vt:lpwstr>0x010100E3EFC5D6CA0B344D81F87E44AE1A2D95</vt:lpwstr>
  </property>
  <property fmtid="{D5CDD505-2E9C-101B-9397-08002B2CF9AE}" pid="9" name="MediaServiceImageTags">
    <vt:lpwstr/>
  </property>
</Properties>
</file>